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7"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B23F"/>
    <a:srgbClr val="679E2A"/>
    <a:srgbClr val="50D05F"/>
    <a:srgbClr val="47CD57"/>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varScale="1">
        <p:scale>
          <a:sx n="51" d="100"/>
          <a:sy n="51" d="100"/>
        </p:scale>
        <p:origin x="210" y="162"/>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8/21/2020</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8/21/2020</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pn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29.jpeg"/><Relationship Id="rId41" Type="http://schemas.openxmlformats.org/officeDocument/2006/relationships/image" Target="../media/image41.jpeg"/><Relationship Id="rId54" Type="http://schemas.openxmlformats.org/officeDocument/2006/relationships/image" Target="../media/image54.pn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jpeg"/><Relationship Id="rId40" Type="http://schemas.openxmlformats.org/officeDocument/2006/relationships/image" Target="../media/image40.JPG"/><Relationship Id="rId45" Type="http://schemas.openxmlformats.org/officeDocument/2006/relationships/image" Target="../media/image45.png"/><Relationship Id="rId53" Type="http://schemas.openxmlformats.org/officeDocument/2006/relationships/image" Target="../media/image53.png"/><Relationship Id="rId58" Type="http://schemas.openxmlformats.org/officeDocument/2006/relationships/image" Target="../media/image58.jpe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pn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png"/><Relationship Id="rId52" Type="http://schemas.openxmlformats.org/officeDocument/2006/relationships/image" Target="../media/image52.jpeg"/><Relationship Id="rId60" Type="http://schemas.openxmlformats.org/officeDocument/2006/relationships/image" Target="../media/image60.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pn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jpeg"/><Relationship Id="rId12" Type="http://schemas.openxmlformats.org/officeDocument/2006/relationships/image" Target="../media/image12.png"/><Relationship Id="rId17" Type="http://schemas.openxmlformats.org/officeDocument/2006/relationships/image" Target="../media/image17.jpeg"/><Relationship Id="rId25" Type="http://schemas.openxmlformats.org/officeDocument/2006/relationships/image" Target="../media/image25.jpeg"/><Relationship Id="rId33" Type="http://schemas.openxmlformats.org/officeDocument/2006/relationships/image" Target="../media/image33.jpeg"/><Relationship Id="rId38" Type="http://schemas.openxmlformats.org/officeDocument/2006/relationships/image" Target="../media/image38.jpeg"/><Relationship Id="rId46" Type="http://schemas.openxmlformats.org/officeDocument/2006/relationships/image" Target="../media/image46.jpeg"/><Relationship Id="rId59"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34.png"/><Relationship Id="rId4" Type="http://schemas.openxmlformats.org/officeDocument/2006/relationships/image" Target="../media/image63.jpe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5.jpeg"/><Relationship Id="rId7" Type="http://schemas.openxmlformats.org/officeDocument/2006/relationships/image" Target="../media/image67.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66.jpeg"/><Relationship Id="rId10" Type="http://schemas.openxmlformats.org/officeDocument/2006/relationships/image" Target="../media/image53.png"/><Relationship Id="rId4" Type="http://schemas.openxmlformats.org/officeDocument/2006/relationships/image" Target="../media/image14.png"/><Relationship Id="rId9" Type="http://schemas.openxmlformats.org/officeDocument/2006/relationships/image" Target="../media/image68.jpeg"/></Relationships>
</file>

<file path=ppt/slides/_rels/slide4.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10.jpeg"/><Relationship Id="rId7" Type="http://schemas.openxmlformats.org/officeDocument/2006/relationships/image" Target="../media/image71.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70.jpeg"/><Relationship Id="rId11" Type="http://schemas.openxmlformats.org/officeDocument/2006/relationships/image" Target="../media/image74.jpeg"/><Relationship Id="rId5" Type="http://schemas.openxmlformats.org/officeDocument/2006/relationships/image" Target="../media/image69.png"/><Relationship Id="rId10" Type="http://schemas.openxmlformats.org/officeDocument/2006/relationships/image" Target="../media/image55.png"/><Relationship Id="rId4" Type="http://schemas.openxmlformats.org/officeDocument/2006/relationships/image" Target="../media/image9.jpeg"/><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79.png"/><Relationship Id="rId12" Type="http://schemas.openxmlformats.org/officeDocument/2006/relationships/image" Target="../media/image82.png"/><Relationship Id="rId17" Type="http://schemas.openxmlformats.org/officeDocument/2006/relationships/image" Target="../media/image86.png"/><Relationship Id="rId2" Type="http://schemas.openxmlformats.org/officeDocument/2006/relationships/image" Target="../media/image75.png"/><Relationship Id="rId16"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image" Target="../media/image78.png"/><Relationship Id="rId11" Type="http://schemas.openxmlformats.org/officeDocument/2006/relationships/image" Target="../media/image81.jpeg"/><Relationship Id="rId5" Type="http://schemas.openxmlformats.org/officeDocument/2006/relationships/image" Target="../media/image77.png"/><Relationship Id="rId15" Type="http://schemas.openxmlformats.org/officeDocument/2006/relationships/image" Target="../media/image84.png"/><Relationship Id="rId10" Type="http://schemas.openxmlformats.org/officeDocument/2006/relationships/image" Target="../media/image40.JPG"/><Relationship Id="rId4" Type="http://schemas.openxmlformats.org/officeDocument/2006/relationships/image" Target="../media/image76.jpeg"/><Relationship Id="rId9" Type="http://schemas.openxmlformats.org/officeDocument/2006/relationships/image" Target="../media/image80.jpeg"/><Relationship Id="rId14" Type="http://schemas.openxmlformats.org/officeDocument/2006/relationships/image" Target="../media/image83.png"/></Relationships>
</file>

<file path=ppt/slides/_rels/slide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jpeg"/><Relationship Id="rId3" Type="http://schemas.openxmlformats.org/officeDocument/2006/relationships/image" Target="../media/image14.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20.jpeg"/><Relationship Id="rId10" Type="http://schemas.openxmlformats.org/officeDocument/2006/relationships/image" Target="../media/image92.jpeg"/><Relationship Id="rId4" Type="http://schemas.openxmlformats.org/officeDocument/2006/relationships/image" Target="../media/image87.png"/><Relationship Id="rId9" Type="http://schemas.openxmlformats.org/officeDocument/2006/relationships/image" Target="../media/image91.png"/></Relationships>
</file>

<file path=ppt/slides/_rels/slide7.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13.png"/><Relationship Id="rId3" Type="http://schemas.openxmlformats.org/officeDocument/2006/relationships/image" Target="../media/image96.png"/><Relationship Id="rId7" Type="http://schemas.openxmlformats.org/officeDocument/2006/relationships/image" Target="../media/image36.png"/><Relationship Id="rId12" Type="http://schemas.openxmlformats.org/officeDocument/2006/relationships/image" Target="../media/image100.jpe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12.png"/><Relationship Id="rId10" Type="http://schemas.openxmlformats.org/officeDocument/2006/relationships/image" Target="../media/image44.png"/><Relationship Id="rId4" Type="http://schemas.openxmlformats.org/officeDocument/2006/relationships/image" Target="../media/image97.jpeg"/><Relationship Id="rId9" Type="http://schemas.openxmlformats.org/officeDocument/2006/relationships/image" Target="../media/image99.jpeg"/></Relationships>
</file>

<file path=ppt/slides/_rels/slide8.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49.png"/><Relationship Id="rId12" Type="http://schemas.openxmlformats.org/officeDocument/2006/relationships/image" Target="../media/image106.jpeg"/><Relationship Id="rId2" Type="http://schemas.openxmlformats.org/officeDocument/2006/relationships/image" Target="../media/image7.jpeg"/><Relationship Id="rId1" Type="http://schemas.openxmlformats.org/officeDocument/2006/relationships/slideLayout" Target="../slideLayouts/slideLayout26.xml"/><Relationship Id="rId6" Type="http://schemas.openxmlformats.org/officeDocument/2006/relationships/image" Target="../media/image102.jpeg"/><Relationship Id="rId11" Type="http://schemas.openxmlformats.org/officeDocument/2006/relationships/image" Target="../media/image105.jpeg"/><Relationship Id="rId5" Type="http://schemas.openxmlformats.org/officeDocument/2006/relationships/image" Target="../media/image101.jpeg"/><Relationship Id="rId10" Type="http://schemas.openxmlformats.org/officeDocument/2006/relationships/image" Target="../media/image104.jpeg"/><Relationship Id="rId4" Type="http://schemas.openxmlformats.org/officeDocument/2006/relationships/image" Target="../media/image8.jpe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TextBox 366">
            <a:extLst>
              <a:ext uri="{FF2B5EF4-FFF2-40B4-BE49-F238E27FC236}">
                <a16:creationId xmlns:a16="http://schemas.microsoft.com/office/drawing/2014/main" id="{C0902B09-BCBE-4241-A739-4266CAE10A9B}"/>
              </a:ext>
            </a:extLst>
          </p:cNvPr>
          <p:cNvSpPr txBox="1"/>
          <p:nvPr/>
        </p:nvSpPr>
        <p:spPr>
          <a:xfrm>
            <a:off x="23594243" y="665705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Salma Elisa Arteaga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sp>
        <p:nvSpPr>
          <p:cNvPr id="368" name="Rectangle 367">
            <a:extLst>
              <a:ext uri="{FF2B5EF4-FFF2-40B4-BE49-F238E27FC236}">
                <a16:creationId xmlns:a16="http://schemas.microsoft.com/office/drawing/2014/main" id="{2387E524-83AD-4063-97F6-9299E7C1105E}"/>
              </a:ext>
            </a:extLst>
          </p:cNvPr>
          <p:cNvSpPr/>
          <p:nvPr/>
        </p:nvSpPr>
        <p:spPr>
          <a:xfrm>
            <a:off x="880109" y="5224583"/>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a:t>
            </a:r>
          </a:p>
          <a:p>
            <a:r>
              <a:rPr lang="en-US" sz="1400" b="1" dirty="0">
                <a:solidFill>
                  <a:schemeClr val="bg1"/>
                </a:solidFill>
              </a:rPr>
              <a:t>      </a:t>
            </a:r>
            <a:r>
              <a:rPr lang="en-US" sz="1400" dirty="0"/>
              <a:t>Madeleine Gutierrez</a:t>
            </a:r>
          </a:p>
          <a:p>
            <a:r>
              <a:rPr lang="en-US" sz="1050" b="1" dirty="0">
                <a:solidFill>
                  <a:schemeClr val="bg1"/>
                </a:solidFill>
              </a:rPr>
              <a:t>        </a:t>
            </a:r>
            <a:r>
              <a:rPr lang="en-US" sz="900" b="1" dirty="0">
                <a:solidFill>
                  <a:schemeClr val="bg1"/>
                </a:solidFill>
              </a:rPr>
              <a:t>Industry, Digital Energy &amp; Secure</a:t>
            </a:r>
          </a:p>
          <a:p>
            <a:r>
              <a:rPr lang="en-US" sz="1050" b="1" dirty="0">
                <a:solidFill>
                  <a:schemeClr val="bg1"/>
                </a:solidFill>
              </a:rPr>
              <a:t>        </a:t>
            </a:r>
            <a:r>
              <a:rPr lang="en-US" sz="800" b="1" dirty="0">
                <a:solidFill>
                  <a:schemeClr val="bg1"/>
                </a:solidFill>
              </a:rPr>
              <a:t>Power, MTY, MEX</a:t>
            </a:r>
            <a:endParaRPr lang="en-US" sz="1050" b="1" dirty="0">
              <a:solidFill>
                <a:schemeClr val="bg1"/>
              </a:solidFill>
            </a:endParaRPr>
          </a:p>
          <a:p>
            <a:endParaRPr lang="en-US" sz="1000" dirty="0"/>
          </a:p>
        </p:txBody>
      </p:sp>
      <p:sp>
        <p:nvSpPr>
          <p:cNvPr id="357" name="TextBox 356">
            <a:extLst>
              <a:ext uri="{FF2B5EF4-FFF2-40B4-BE49-F238E27FC236}">
                <a16:creationId xmlns:a16="http://schemas.microsoft.com/office/drawing/2014/main" id="{C7E721D9-1301-4C1A-B4EC-3ECAAB3DB0EF}"/>
              </a:ext>
            </a:extLst>
          </p:cNvPr>
          <p:cNvSpPr txBox="1"/>
          <p:nvPr/>
        </p:nvSpPr>
        <p:spPr>
          <a:xfrm>
            <a:off x="4591537" y="6060482"/>
            <a:ext cx="2368288" cy="612648"/>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Brenda Olmos</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flipH="1">
            <a:off x="291351" y="3093613"/>
            <a:ext cx="12444" cy="25524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a:solidFill>
            <a:srgbClr val="30B23F"/>
          </a:solidFill>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grp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50825" y="3454334"/>
            <a:ext cx="2118255" cy="669414"/>
          </a:xfrm>
          <a:prstGeom prst="rect">
            <a:avLst/>
          </a:prstGeom>
          <a:noFill/>
        </p:spPr>
        <p:txBody>
          <a:bodyPr wrap="square" rtlCol="0">
            <a:spAutoFit/>
          </a:bodyPr>
          <a:lstStyle/>
          <a:p>
            <a:r>
              <a:rPr lang="en-US" sz="1200" b="1" dirty="0">
                <a:solidFill>
                  <a:schemeClr val="bg1"/>
                </a:solidFill>
              </a:rPr>
              <a:t>Karthik Machiraju</a:t>
            </a:r>
          </a:p>
          <a:p>
            <a:r>
              <a:rPr lang="en-US" sz="950" b="1" dirty="0">
                <a:solidFill>
                  <a:schemeClr val="bg1"/>
                </a:solidFill>
              </a:rPr>
              <a:t>Power Products, Power Systems</a:t>
            </a:r>
          </a:p>
          <a:p>
            <a:r>
              <a:rPr lang="en-US" sz="700" b="1" dirty="0">
                <a:solidFill>
                  <a:schemeClr val="bg1"/>
                </a:solidFill>
              </a:rPr>
              <a:t>Erlanger, KTz</a:t>
            </a:r>
            <a:endParaRPr lang="en-US" sz="800" b="1" dirty="0">
              <a:solidFill>
                <a:schemeClr val="bg1"/>
              </a:solidFill>
            </a:endParaRPr>
          </a:p>
          <a:p>
            <a:r>
              <a:rPr lang="en-US" sz="900" b="1" dirty="0">
                <a:solidFill>
                  <a:schemeClr val="bg1"/>
                </a:solidFill>
              </a:rPr>
              <a:t>PES &amp; MOVE administrator</a:t>
            </a:r>
            <a:r>
              <a:rPr lang="en-US" sz="900" dirty="0">
                <a:solidFill>
                  <a:schemeClr val="bg1"/>
                </a:solidFill>
              </a:rPr>
              <a:t>.</a:t>
            </a:r>
            <a:endParaRPr lang="en-US" sz="900" b="1" dirty="0">
              <a:solidFill>
                <a:schemeClr val="bg1"/>
              </a:solidFill>
            </a:endParaRPr>
          </a:p>
        </p:txBody>
      </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291351" y="5683366"/>
            <a:ext cx="22009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0" name="TextBox 229">
            <a:extLst>
              <a:ext uri="{FF2B5EF4-FFF2-40B4-BE49-F238E27FC236}">
                <a16:creationId xmlns:a16="http://schemas.microsoft.com/office/drawing/2014/main" id="{E4DA9CF3-3CA7-467D-AB23-68194948AD64}"/>
              </a:ext>
            </a:extLst>
          </p:cNvPr>
          <p:cNvSpPr txBox="1"/>
          <p:nvPr/>
        </p:nvSpPr>
        <p:spPr>
          <a:xfrm>
            <a:off x="5999011" y="331917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      Alejandra Romero</a:t>
            </a:r>
          </a:p>
          <a:p>
            <a:r>
              <a:rPr lang="en-US" sz="601" dirty="0"/>
              <a:t>       </a:t>
            </a:r>
            <a:r>
              <a:rPr lang="en-US" sz="1001" dirty="0"/>
              <a:t>Sr. Manager, MTY MEX</a:t>
            </a:r>
          </a:p>
          <a:p>
            <a:pPr algn="l"/>
            <a:r>
              <a:rPr lang="en-US" sz="500" dirty="0"/>
              <a:t>                            </a:t>
            </a:r>
            <a:r>
              <a:rPr lang="en-US" sz="1001" b="0" dirty="0"/>
              <a:t>Leader PM</a:t>
            </a:r>
          </a:p>
        </p:txBody>
      </p:sp>
      <p:sp>
        <p:nvSpPr>
          <p:cNvPr id="228" name="TextBox 227">
            <a:extLst>
              <a:ext uri="{FF2B5EF4-FFF2-40B4-BE49-F238E27FC236}">
                <a16:creationId xmlns:a16="http://schemas.microsoft.com/office/drawing/2014/main" id="{F0EAB3C7-BC36-440A-9803-9B16976F417F}"/>
              </a:ext>
            </a:extLst>
          </p:cNvPr>
          <p:cNvSpPr txBox="1"/>
          <p:nvPr/>
        </p:nvSpPr>
        <p:spPr>
          <a:xfrm>
            <a:off x="5156411" y="2779107"/>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91" name="TextBox 290">
            <a:extLst>
              <a:ext uri="{FF2B5EF4-FFF2-40B4-BE49-F238E27FC236}">
                <a16:creationId xmlns:a16="http://schemas.microsoft.com/office/drawing/2014/main" id="{4F7E2B96-A103-443A-BD83-335003294A90}"/>
              </a:ext>
            </a:extLst>
          </p:cNvPr>
          <p:cNvSpPr txBox="1"/>
          <p:nvPr/>
        </p:nvSpPr>
        <p:spPr>
          <a:xfrm>
            <a:off x="4589774" y="6957764"/>
            <a:ext cx="2368297" cy="61555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a:t>
            </a:r>
            <a:r>
              <a:rPr lang="es-MX" sz="1400" dirty="0"/>
              <a:t>M</a:t>
            </a:r>
            <a:r>
              <a:rPr lang="en-US" sz="1400" dirty="0"/>
              <a:t>anuel Yanez</a:t>
            </a:r>
          </a:p>
          <a:p>
            <a:r>
              <a:rPr lang="es-MX" sz="1000" b="0" dirty="0"/>
              <a:t>          </a:t>
            </a:r>
            <a:r>
              <a:rPr lang="en-US" sz="1000" dirty="0"/>
              <a:t>Project Manager, MTY MEX</a:t>
            </a:r>
          </a:p>
          <a:p>
            <a:r>
              <a:rPr lang="en-US" sz="1000" dirty="0"/>
              <a:t> CoS (SBO-REB), QVE</a:t>
            </a:r>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0982704" y="6935272"/>
            <a:ext cx="236829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00" dirty="0"/>
              <a:t>          </a:t>
            </a:r>
            <a:r>
              <a:rPr lang="en-US" sz="1300" dirty="0"/>
              <a:t>Priscilla Rodriguez</a:t>
            </a:r>
          </a:p>
          <a:p>
            <a:pPr algn="l"/>
            <a:r>
              <a:rPr lang="en-US" sz="1000" dirty="0"/>
              <a:t>          Project Manager, MTY MEX</a:t>
            </a:r>
          </a:p>
          <a:p>
            <a:pPr algn="l"/>
            <a:r>
              <a:rPr lang="en-US" sz="1000" dirty="0"/>
              <a:t>          CoS (SBO-REB), QVE</a:t>
            </a:r>
          </a:p>
        </p:txBody>
      </p:sp>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5"/>
          <a:stretch>
            <a:fillRect/>
          </a:stretch>
        </p:blipFill>
        <p:spPr>
          <a:xfrm>
            <a:off x="4412650" y="6892668"/>
            <a:ext cx="667513" cy="786382"/>
          </a:xfrm>
          <a:prstGeom prst="ellipse">
            <a:avLst/>
          </a:prstGeom>
          <a:ln>
            <a:noFill/>
          </a:ln>
          <a:effectLst/>
        </p:spPr>
      </p:pic>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4169369" y="4135260"/>
            <a:ext cx="9439" cy="31380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a:off x="4169369" y="7277180"/>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p:cNvCxnSpPr>
          <p:nvPr/>
        </p:nvCxnSpPr>
        <p:spPr>
          <a:xfrm>
            <a:off x="4188149" y="5503849"/>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311" idx="2"/>
          </p:cNvCxnSpPr>
          <p:nvPr/>
        </p:nvCxnSpPr>
        <p:spPr>
          <a:xfrm>
            <a:off x="4181992" y="4628253"/>
            <a:ext cx="2289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4175008" y="4133605"/>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7058625" y="4147824"/>
            <a:ext cx="6636" cy="365587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flipV="1">
            <a:off x="7081107" y="5477776"/>
            <a:ext cx="256032" cy="14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p:cNvCxnSpPr>
          <p:nvPr/>
        </p:nvCxnSpPr>
        <p:spPr>
          <a:xfrm>
            <a:off x="7063626" y="4590979"/>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a:endCxn id="342" idx="2"/>
          </p:cNvCxnSpPr>
          <p:nvPr/>
        </p:nvCxnSpPr>
        <p:spPr>
          <a:xfrm>
            <a:off x="4166147" y="7280864"/>
            <a:ext cx="246503" cy="499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p:cNvCxnSpPr>
          <p:nvPr/>
        </p:nvCxnSpPr>
        <p:spPr>
          <a:xfrm>
            <a:off x="4170793" y="6355462"/>
            <a:ext cx="228600" cy="26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7041366" y="3978828"/>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CC015C81-DC3E-45BE-A4CB-878E84A2B7E4}"/>
              </a:ext>
            </a:extLst>
          </p:cNvPr>
          <p:cNvGrpSpPr/>
          <p:nvPr/>
        </p:nvGrpSpPr>
        <p:grpSpPr>
          <a:xfrm>
            <a:off x="7433207" y="2492917"/>
            <a:ext cx="8211492" cy="6179680"/>
            <a:chOff x="2459045" y="2540287"/>
            <a:chExt cx="8211492" cy="61796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317014"/>
              <a:ext cx="2450264" cy="67723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88679" y="3279414"/>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2459045" y="4284001"/>
              <a:ext cx="5919047" cy="4288202"/>
              <a:chOff x="2413131" y="3927364"/>
              <a:chExt cx="5672532" cy="4137579"/>
            </a:xfrm>
          </p:grpSpPr>
          <p:sp>
            <p:nvSpPr>
              <p:cNvPr id="416" name="TextBox 415">
                <a:extLst>
                  <a:ext uri="{FF2B5EF4-FFF2-40B4-BE49-F238E27FC236}">
                    <a16:creationId xmlns:a16="http://schemas.microsoft.com/office/drawing/2014/main" id="{6C9CC0CD-FFF9-46E9-A64D-C4CDE3327C06}"/>
                  </a:ext>
                </a:extLst>
              </p:cNvPr>
              <p:cNvSpPr txBox="1"/>
              <p:nvPr/>
            </p:nvSpPr>
            <p:spPr>
              <a:xfrm>
                <a:off x="5814793" y="3996431"/>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5818103" y="7360921"/>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553454" y="3927364"/>
                <a:ext cx="639710" cy="758760"/>
              </a:xfrm>
              <a:prstGeom prst="ellipse">
                <a:avLst/>
              </a:prstGeom>
              <a:ln w="12700" cap="rnd">
                <a:solidFill>
                  <a:schemeClr val="accent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614028" y="7306183"/>
                <a:ext cx="639710" cy="758760"/>
              </a:xfrm>
              <a:prstGeom prst="ellipse">
                <a:avLst/>
              </a:prstGeom>
              <a:ln w="12700" cap="rnd">
                <a:solidFill>
                  <a:schemeClr val="accent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2413131" y="5653495"/>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505402" y="4165369"/>
              <a:ext cx="18962" cy="40268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514899" y="6425444"/>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a:endCxn id="431" idx="2"/>
            </p:cNvCxnSpPr>
            <p:nvPr/>
          </p:nvCxnSpPr>
          <p:spPr>
            <a:xfrm>
              <a:off x="5502507" y="5505464"/>
              <a:ext cx="23053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a:endCxn id="391" idx="2"/>
            </p:cNvCxnSpPr>
            <p:nvPr/>
          </p:nvCxnSpPr>
          <p:spPr>
            <a:xfrm>
              <a:off x="5511752" y="4670133"/>
              <a:ext cx="224093" cy="706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511543" y="7277963"/>
              <a:ext cx="2286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p:cNvCxnSpPr>
            <p:nvPr/>
          </p:nvCxnSpPr>
          <p:spPr>
            <a:xfrm>
              <a:off x="5533867" y="8191719"/>
              <a:ext cx="24932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a:off x="5511543" y="4173784"/>
              <a:ext cx="3101157" cy="1551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32" y="3998587"/>
              <a:ext cx="18343" cy="47213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a:endCxn id="398" idx="0"/>
            </p:cNvCxnSpPr>
            <p:nvPr/>
          </p:nvCxnSpPr>
          <p:spPr>
            <a:xfrm>
              <a:off x="8634663" y="3175034"/>
              <a:ext cx="0" cy="1419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383" name="TextBox 382">
            <a:extLst>
              <a:ext uri="{FF2B5EF4-FFF2-40B4-BE49-F238E27FC236}">
                <a16:creationId xmlns:a16="http://schemas.microsoft.com/office/drawing/2014/main" id="{9FDE850D-4AA9-4A40-A5C8-124E07691B97}"/>
              </a:ext>
            </a:extLst>
          </p:cNvPr>
          <p:cNvSpPr txBox="1"/>
          <p:nvPr/>
        </p:nvSpPr>
        <p:spPr>
          <a:xfrm>
            <a:off x="14181874" y="6929443"/>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p>
          <a:p>
            <a:r>
              <a:rPr lang="en-US" sz="1001" b="1" dirty="0">
                <a:solidFill>
                  <a:schemeClr val="bg1"/>
                </a:solidFill>
              </a:rPr>
              <a:t>             MTY,MEX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14181874" y="7817098"/>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a:t>
            </a:r>
          </a:p>
          <a:p>
            <a:r>
              <a:rPr lang="en-US" sz="1000" b="1" dirty="0">
                <a:solidFill>
                  <a:schemeClr val="bg1"/>
                </a:solidFill>
              </a:rPr>
              <a:t>             MTY,MEX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13611652" y="6312831"/>
            <a:ext cx="344306" cy="59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9" cstate="email">
            <a:extLst>
              <a:ext uri="{28A0092B-C50C-407E-A947-70E740481C1C}">
                <a14:useLocalDpi xmlns:a14="http://schemas.microsoft.com/office/drawing/2010/main" val="0"/>
              </a:ext>
            </a:extLst>
          </a:blip>
          <a:srcRect l="23263" t="-637" r="-757" b="39626"/>
          <a:stretch/>
        </p:blipFill>
        <p:spPr>
          <a:xfrm>
            <a:off x="13953320" y="7768441"/>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6123" t="10505" r="10034" b="10153"/>
          <a:stretch/>
        </p:blipFill>
        <p:spPr>
          <a:xfrm>
            <a:off x="13960674" y="6864901"/>
            <a:ext cx="667512" cy="786384"/>
          </a:xfrm>
          <a:prstGeom prst="ellipse">
            <a:avLst/>
          </a:prstGeom>
          <a:ln>
            <a:solidFill>
              <a:schemeClr val="accent1"/>
            </a:solidFill>
          </a:ln>
        </p:spPr>
      </p:pic>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244206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7E3F22DE-C697-4298-89FF-0B0ED48A39B1}"/>
              </a:ext>
            </a:extLst>
          </p:cNvPr>
          <p:cNvGrpSpPr/>
          <p:nvPr/>
        </p:nvGrpSpPr>
        <p:grpSpPr>
          <a:xfrm>
            <a:off x="23425787" y="264653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510737" y="3719659"/>
            <a:ext cx="8332535" cy="3733783"/>
            <a:chOff x="17922217" y="3689179"/>
            <a:chExt cx="8332535" cy="3733783"/>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22217" y="4785306"/>
              <a:ext cx="5484547" cy="2637656"/>
              <a:chOff x="17922217" y="4785306"/>
              <a:chExt cx="5484547" cy="2637656"/>
            </a:xfrm>
          </p:grpSpPr>
          <p:sp>
            <p:nvSpPr>
              <p:cNvPr id="331" name="TextBox 330">
                <a:extLst>
                  <a:ext uri="{FF2B5EF4-FFF2-40B4-BE49-F238E27FC236}">
                    <a16:creationId xmlns:a16="http://schemas.microsoft.com/office/drawing/2014/main" id="{7B64A7C2-5F4D-4A64-8B19-7A9D372A5ED6}"/>
                  </a:ext>
                </a:extLst>
              </p:cNvPr>
              <p:cNvSpPr txBox="1"/>
              <p:nvPr/>
            </p:nvSpPr>
            <p:spPr>
              <a:xfrm>
                <a:off x="21077445" y="5867502"/>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Open Position</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sp>
            <p:nvSpPr>
              <p:cNvPr id="748" name="TextBox 747">
                <a:extLst>
                  <a:ext uri="{FF2B5EF4-FFF2-40B4-BE49-F238E27FC236}">
                    <a16:creationId xmlns:a16="http://schemas.microsoft.com/office/drawing/2014/main" id="{6DC57903-2F4E-4B31-8164-DB803169CDC8}"/>
                  </a:ext>
                </a:extLst>
              </p:cNvPr>
              <p:cNvSpPr txBox="1"/>
              <p:nvPr/>
            </p:nvSpPr>
            <p:spPr>
              <a:xfrm>
                <a:off x="18344362" y="5864241"/>
                <a:ext cx="2313431" cy="646587"/>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t>
                </a:r>
                <a:r>
                  <a:rPr lang="en-US" sz="1600" b="1" dirty="0">
                    <a:solidFill>
                      <a:schemeClr val="bg1"/>
                    </a:solidFill>
                  </a:rPr>
                  <a:t>Open position</a:t>
                </a:r>
                <a:endParaRPr lang="en-US" sz="1200" b="1" dirty="0">
                  <a:solidFill>
                    <a:schemeClr val="bg1"/>
                  </a:solidFill>
                </a:endParaRP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sp>
            <p:nvSpPr>
              <p:cNvPr id="379" name="TextBox 378">
                <a:extLst>
                  <a:ext uri="{FF2B5EF4-FFF2-40B4-BE49-F238E27FC236}">
                    <a16:creationId xmlns:a16="http://schemas.microsoft.com/office/drawing/2014/main" id="{1162812C-368A-433B-A3E6-6A8614E64614}"/>
                  </a:ext>
                </a:extLst>
              </p:cNvPr>
              <p:cNvSpPr txBox="1"/>
              <p:nvPr/>
            </p:nvSpPr>
            <p:spPr>
              <a:xfrm>
                <a:off x="18346401" y="6782882"/>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Open Position</a:t>
                </a:r>
                <a:endParaRPr lang="en-US" sz="1200" b="1" dirty="0">
                  <a:solidFill>
                    <a:schemeClr val="bg1"/>
                  </a:solidFill>
                </a:endParaRP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87482" cy="2468011"/>
                <a:chOff x="28761426" y="5003962"/>
                <a:chExt cx="187482"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p:cNvCxnSpPr>
                <p:nvPr/>
              </p:nvCxnSpPr>
              <p:spPr>
                <a:xfrm>
                  <a:off x="28777919" y="5466388"/>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p:cNvCxnSpPr>
                <p:nvPr/>
              </p:nvCxnSpPr>
              <p:spPr>
                <a:xfrm>
                  <a:off x="28776639" y="639932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22217" y="4785306"/>
                <a:ext cx="258420" cy="2313711"/>
                <a:chOff x="28462750" y="5045254"/>
                <a:chExt cx="258420" cy="2313711"/>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62750" y="5045254"/>
                  <a:ext cx="20802" cy="23055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p:cNvCxnSpPr>
                <p:nvPr/>
              </p:nvCxnSpPr>
              <p:spPr>
                <a:xfrm>
                  <a:off x="28475561" y="6430191"/>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p:cNvCxnSpPr>
                <p:nvPr/>
              </p:nvCxnSpPr>
              <p:spPr>
                <a:xfrm>
                  <a:off x="28488490" y="7358965"/>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13" name="TextBox 512">
                <a:extLst>
                  <a:ext uri="{FF2B5EF4-FFF2-40B4-BE49-F238E27FC236}">
                    <a16:creationId xmlns:a16="http://schemas.microsoft.com/office/drawing/2014/main" id="{41A4D97D-98EE-496A-A01D-4A7D98869500}"/>
                  </a:ext>
                </a:extLst>
              </p:cNvPr>
              <p:cNvSpPr txBox="1"/>
              <p:nvPr/>
            </p:nvSpPr>
            <p:spPr>
              <a:xfrm>
                <a:off x="21093333" y="4956652"/>
                <a:ext cx="2313431" cy="63094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Ibrahim Hernandez</a:t>
                </a:r>
              </a:p>
              <a:p>
                <a:r>
                  <a:rPr lang="en-US" sz="1200" b="1" dirty="0">
                    <a:solidFill>
                      <a:schemeClr val="bg1"/>
                    </a:solidFill>
                  </a:rPr>
                  <a:t>            </a:t>
                </a:r>
                <a:r>
                  <a:rPr lang="en-US" sz="1001" b="1" dirty="0">
                    <a:solidFill>
                      <a:schemeClr val="bg1"/>
                    </a:solidFill>
                  </a:rPr>
                  <a:t>IT Business Partner, MTY, </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06" name="Rectangle 305">
            <a:extLst>
              <a:ext uri="{FF2B5EF4-FFF2-40B4-BE49-F238E27FC236}">
                <a16:creationId xmlns:a16="http://schemas.microsoft.com/office/drawing/2014/main" id="{C6785951-3013-4756-8C4F-4C15C760B55E}"/>
              </a:ext>
            </a:extLst>
          </p:cNvPr>
          <p:cNvSpPr/>
          <p:nvPr/>
        </p:nvSpPr>
        <p:spPr>
          <a:xfrm>
            <a:off x="27879080" y="419455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5843272" y="371435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284617" y="372467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9" name="TextBox 308">
            <a:extLst>
              <a:ext uri="{FF2B5EF4-FFF2-40B4-BE49-F238E27FC236}">
                <a16:creationId xmlns:a16="http://schemas.microsoft.com/office/drawing/2014/main" id="{FFB73D6A-3F00-4A48-8272-CF8B3671B1C6}"/>
              </a:ext>
            </a:extLst>
          </p:cNvPr>
          <p:cNvSpPr txBox="1"/>
          <p:nvPr/>
        </p:nvSpPr>
        <p:spPr>
          <a:xfrm>
            <a:off x="29189706" y="571552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 Diana de la Cruz</a:t>
            </a:r>
          </a:p>
          <a:p>
            <a:pPr algn="l"/>
            <a:r>
              <a:rPr lang="en-US" dirty="0"/>
              <a:t>                 </a:t>
            </a:r>
            <a:r>
              <a:rPr lang="en-US" sz="1100" dirty="0"/>
              <a:t>PS MTY, MEX </a:t>
            </a:r>
          </a:p>
          <a:p>
            <a:pPr algn="l"/>
            <a:r>
              <a:rPr lang="en-US" dirty="0"/>
              <a:t>                </a:t>
            </a:r>
            <a:r>
              <a:rPr lang="en-US" b="0" dirty="0"/>
              <a:t> </a:t>
            </a:r>
            <a:r>
              <a:rPr lang="en-US" sz="1000" b="0" dirty="0"/>
              <a:t>Purchasing Project Specialist </a:t>
            </a:r>
            <a:r>
              <a:rPr lang="en-US" b="0" dirty="0"/>
              <a:t>             </a:t>
            </a:r>
          </a:p>
        </p:txBody>
      </p:sp>
      <p:grpSp>
        <p:nvGrpSpPr>
          <p:cNvPr id="226" name="Group 225">
            <a:extLst>
              <a:ext uri="{FF2B5EF4-FFF2-40B4-BE49-F238E27FC236}">
                <a16:creationId xmlns:a16="http://schemas.microsoft.com/office/drawing/2014/main" id="{436388BD-E04C-4FAD-9DFE-F76B7EF34DCF}"/>
              </a:ext>
            </a:extLst>
          </p:cNvPr>
          <p:cNvGrpSpPr/>
          <p:nvPr/>
        </p:nvGrpSpPr>
        <p:grpSpPr>
          <a:xfrm>
            <a:off x="26240943" y="4764572"/>
            <a:ext cx="2489902" cy="786382"/>
            <a:chOff x="12885259" y="214635"/>
            <a:chExt cx="1680186"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2967318" y="256121"/>
              <a:ext cx="1598127" cy="30562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50" dirty="0"/>
                <a:t>              Raul Raygoza</a:t>
              </a:r>
              <a:endParaRPr lang="en-US" sz="100" dirty="0"/>
            </a:p>
            <a:p>
              <a:pPr algn="l"/>
              <a:r>
                <a:rPr lang="en-US" sz="100" dirty="0"/>
                <a:t>                                                                                                                                                                      </a:t>
              </a:r>
              <a:r>
                <a:rPr lang="en-US" sz="600" dirty="0"/>
                <a:t>MTY, MEX       </a:t>
              </a:r>
              <a:endParaRPr lang="en-US" sz="700" dirty="0"/>
            </a:p>
            <a:p>
              <a:pPr algn="l"/>
              <a:r>
                <a:rPr lang="en-US" sz="700" b="0" dirty="0"/>
                <a:t>                    </a:t>
              </a:r>
              <a:r>
                <a:rPr lang="en-US" b="0" dirty="0"/>
                <a:t>Idea Evolution (Power  Systems</a:t>
              </a:r>
            </a:p>
            <a:p>
              <a:pPr algn="l"/>
              <a:r>
                <a:rPr lang="en-US" b="0" dirty="0"/>
                <a:t>                and Home &amp; Distribution)</a:t>
              </a:r>
              <a:endParaRPr lang="en-US" sz="800" b="0" dirty="0"/>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12"/>
            <a:stretch>
              <a:fillRect/>
            </a:stretch>
          </p:blipFill>
          <p:spPr>
            <a:xfrm>
              <a:off x="12885259" y="214635"/>
              <a:ext cx="450437" cy="375476"/>
            </a:xfrm>
            <a:prstGeom prst="ellipse">
              <a:avLst/>
            </a:prstGeom>
            <a:ln w="12700" cap="rnd">
              <a:solidFill>
                <a:schemeClr val="bg1"/>
              </a:solidFill>
              <a:prstDash val="solid"/>
            </a:ln>
            <a:effectLst/>
          </p:spPr>
        </p:pic>
      </p:grpSp>
      <p:sp>
        <p:nvSpPr>
          <p:cNvPr id="395" name="TextBox 394">
            <a:extLst>
              <a:ext uri="{FF2B5EF4-FFF2-40B4-BE49-F238E27FC236}">
                <a16:creationId xmlns:a16="http://schemas.microsoft.com/office/drawing/2014/main" id="{B1B61E2C-1DCE-4A00-8E6D-251B6200A90D}"/>
              </a:ext>
            </a:extLst>
          </p:cNvPr>
          <p:cNvSpPr txBox="1"/>
          <p:nvPr/>
        </p:nvSpPr>
        <p:spPr>
          <a:xfrm>
            <a:off x="26362548" y="743325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Open position</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13"/>
          <a:stretch>
            <a:fillRect/>
          </a:stretch>
        </p:blipFill>
        <p:spPr>
          <a:xfrm>
            <a:off x="23323787" y="6564572"/>
            <a:ext cx="667512" cy="786383"/>
          </a:xfrm>
          <a:prstGeom prst="ellipse">
            <a:avLst/>
          </a:prstGeom>
          <a:ln>
            <a:solidFill>
              <a:schemeClr val="accent2">
                <a:lumMod val="20000"/>
                <a:lumOff val="80000"/>
              </a:schemeClr>
            </a:solidFill>
          </a:ln>
        </p:spPr>
      </p:pic>
      <p:sp>
        <p:nvSpPr>
          <p:cNvPr id="396" name="TextBox 395">
            <a:extLst>
              <a:ext uri="{FF2B5EF4-FFF2-40B4-BE49-F238E27FC236}">
                <a16:creationId xmlns:a16="http://schemas.microsoft.com/office/drawing/2014/main" id="{A2D3942C-3C50-4F1D-864F-BF9EEB70EE27}"/>
              </a:ext>
            </a:extLst>
          </p:cNvPr>
          <p:cNvSpPr txBox="1"/>
          <p:nvPr/>
        </p:nvSpPr>
        <p:spPr>
          <a:xfrm>
            <a:off x="29189706" y="485533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Teresa Cortes</a:t>
            </a:r>
          </a:p>
          <a:p>
            <a:r>
              <a:rPr lang="en-US" sz="1200" b="1" dirty="0">
                <a:solidFill>
                  <a:schemeClr val="bg1"/>
                </a:solidFill>
              </a:rPr>
              <a:t>             </a:t>
            </a:r>
            <a:r>
              <a:rPr lang="en-US" sz="1100" b="1" dirty="0">
                <a:solidFill>
                  <a:schemeClr val="bg1"/>
                </a:solidFill>
              </a:rPr>
              <a:t>PS,MTY,MEX</a:t>
            </a:r>
          </a:p>
          <a:p>
            <a:r>
              <a:rPr lang="en-US" sz="1001" b="1" dirty="0">
                <a:solidFill>
                  <a:schemeClr val="bg1"/>
                </a:solidFill>
              </a:rPr>
              <a:t>               </a:t>
            </a:r>
            <a:r>
              <a:rPr lang="en-US" sz="1000" dirty="0">
                <a:solidFill>
                  <a:schemeClr val="bg1"/>
                </a:solidFill>
              </a:rPr>
              <a:t>Purchasing Project Specialist</a:t>
            </a:r>
            <a:endParaRPr lang="en-US" sz="1200" dirty="0">
              <a:solidFill>
                <a:schemeClr val="bg1"/>
              </a:solidFill>
            </a:endParaRPr>
          </a:p>
        </p:txBody>
      </p:sp>
      <p:sp>
        <p:nvSpPr>
          <p:cNvPr id="384" name="TextBox 383">
            <a:extLst>
              <a:ext uri="{FF2B5EF4-FFF2-40B4-BE49-F238E27FC236}">
                <a16:creationId xmlns:a16="http://schemas.microsoft.com/office/drawing/2014/main" id="{3472834E-02EA-41B0-8152-46CD5E6A0986}"/>
              </a:ext>
            </a:extLst>
          </p:cNvPr>
          <p:cNvSpPr txBox="1"/>
          <p:nvPr/>
        </p:nvSpPr>
        <p:spPr>
          <a:xfrm>
            <a:off x="26364346" y="571954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200" b="1">
                <a:solidFill>
                  <a:schemeClr val="bg1"/>
                </a:solidFill>
              </a:defRPr>
            </a:lvl1pPr>
          </a:lstStyle>
          <a:p>
            <a:r>
              <a:rPr lang="en-US" dirty="0"/>
              <a:t>            Fernando Purón</a:t>
            </a:r>
          </a:p>
          <a:p>
            <a:r>
              <a:rPr lang="en-US" dirty="0"/>
              <a:t>            PS, MTY, MEX </a:t>
            </a:r>
          </a:p>
          <a:p>
            <a:r>
              <a:rPr lang="en-US" sz="1050" dirty="0"/>
              <a:t>              </a:t>
            </a:r>
            <a:r>
              <a:rPr lang="en-US" sz="900" dirty="0"/>
              <a:t>Purchasing Project Specialist</a:t>
            </a:r>
            <a:endParaRPr lang="en-US" sz="1050" dirty="0"/>
          </a:p>
          <a:p>
            <a:endParaRPr lang="en-US" dirty="0"/>
          </a:p>
          <a:p>
            <a:r>
              <a:rPr lang="en-US" dirty="0"/>
              <a:t>               </a:t>
            </a:r>
          </a:p>
        </p:txBody>
      </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061737" y="468897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flipH="1">
            <a:off x="26031270" y="4691442"/>
            <a:ext cx="13314"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063810" y="515322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6033987" y="4691442"/>
            <a:ext cx="2802276" cy="3038329"/>
            <a:chOff x="26116967" y="4588911"/>
            <a:chExt cx="2802276" cy="3038329"/>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22527" cy="21918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6116967" y="7625925"/>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14"/>
          <a:srcRect l="10563" t="32169" r="79236" b="45103"/>
          <a:stretch/>
        </p:blipFill>
        <p:spPr>
          <a:xfrm>
            <a:off x="29067321" y="4800013"/>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069622" y="601796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flipV="1">
            <a:off x="28827470" y="6033179"/>
            <a:ext cx="249376" cy="695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057904" y="695591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0" name="Group 179">
            <a:extLst>
              <a:ext uri="{FF2B5EF4-FFF2-40B4-BE49-F238E27FC236}">
                <a16:creationId xmlns:a16="http://schemas.microsoft.com/office/drawing/2014/main" id="{89557B46-FCEA-41B9-AF94-96CB285BAAB7}"/>
              </a:ext>
            </a:extLst>
          </p:cNvPr>
          <p:cNvGrpSpPr/>
          <p:nvPr/>
        </p:nvGrpSpPr>
        <p:grpSpPr>
          <a:xfrm>
            <a:off x="23086633" y="3366055"/>
            <a:ext cx="2858303" cy="4409575"/>
            <a:chOff x="23498113" y="3335575"/>
            <a:chExt cx="2858303" cy="4409575"/>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498113" y="4660962"/>
              <a:ext cx="18225" cy="30841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04780" y="6042873"/>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517206" y="6868564"/>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5081FFA0-1F4A-4C3F-B9F5-90A39D272CEA}"/>
              </a:ext>
            </a:extLst>
          </p:cNvPr>
          <p:cNvGrpSpPr/>
          <p:nvPr/>
        </p:nvGrpSpPr>
        <p:grpSpPr>
          <a:xfrm>
            <a:off x="19207400" y="8847241"/>
            <a:ext cx="8825574" cy="4444000"/>
            <a:chOff x="19527722" y="8469388"/>
            <a:chExt cx="8825574" cy="4444000"/>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42421" y="1135648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Engr,</a:t>
              </a:r>
              <a:r>
                <a:rPr lang="en-US" altLang="en-US" sz="700" b="1" dirty="0">
                  <a:solidFill>
                    <a:schemeClr val="bg1"/>
                  </a:solidFill>
                </a:rPr>
                <a:t> </a:t>
              </a:r>
              <a:r>
                <a:rPr lang="it-IT" sz="500" b="1" dirty="0">
                  <a:solidFill>
                    <a:schemeClr val="bg1"/>
                  </a:solidFill>
                </a:rPr>
                <a:t>MTY,MEX</a:t>
              </a:r>
              <a:endParaRPr lang="it-IT" sz="900" b="1" dirty="0">
                <a:solidFill>
                  <a:schemeClr val="bg1"/>
                </a:solidFill>
              </a:endParaRPr>
            </a:p>
            <a:p>
              <a:r>
                <a:rPr lang="en-US" sz="1050" b="1" dirty="0">
                  <a:solidFill>
                    <a:schemeClr val="bg1"/>
                  </a:solidFill>
                </a:rPr>
                <a:t>            NAM Strategic Projects</a:t>
              </a:r>
              <a:r>
                <a:rPr lang="it-IT" sz="1050" b="1" dirty="0">
                  <a:solidFill>
                    <a:schemeClr val="bg1"/>
                  </a:solidFill>
                </a:rPr>
                <a:t> </a:t>
              </a:r>
              <a:endParaRPr lang="en-US" sz="1050" b="1" dirty="0">
                <a:solidFill>
                  <a:schemeClr val="bg1"/>
                </a:solidFill>
              </a:endParaRPr>
            </a:p>
            <a:p>
              <a:r>
                <a:rPr lang="en-US" sz="1050" b="1" dirty="0">
                  <a:solidFill>
                    <a:schemeClr val="bg1"/>
                  </a:solidFill>
                </a:rPr>
                <a:t>              </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19938415" y="12192622"/>
              <a:ext cx="2368296" cy="6465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Adrian Reyes</a:t>
              </a:r>
              <a:endParaRPr lang="en-US" sz="1200" b="1" dirty="0">
                <a:solidFill>
                  <a:schemeClr val="bg1"/>
                </a:solidFill>
              </a:endParaRP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62910" y="9609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041774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9" idx="2"/>
            </p:cNvCxnSpPr>
            <p:nvPr/>
          </p:nvCxnSpPr>
          <p:spPr>
            <a:xfrm>
              <a:off x="19527722" y="12513417"/>
              <a:ext cx="246740" cy="464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218476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2862910" y="1129296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2862910" y="1218276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85000" y="961954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22946226" y="8469388"/>
              <a:ext cx="2368296" cy="6465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r>
                <a:rPr lang="en-US" sz="100" b="1" dirty="0">
                  <a:solidFill>
                    <a:schemeClr val="bg1"/>
                  </a:solidFill>
                </a:rPr>
                <a:t>                  </a:t>
              </a:r>
            </a:p>
            <a:p>
              <a:r>
                <a:rPr lang="en-US" sz="100" b="1" dirty="0">
                  <a:solidFill>
                    <a:schemeClr val="bg1"/>
                  </a:solidFill>
                </a:rPr>
                <a:t>                                                                                                                                      </a:t>
              </a:r>
              <a:r>
                <a:rPr lang="en-US" sz="1001" b="1" dirty="0">
                  <a:solidFill>
                    <a:schemeClr val="bg1"/>
                  </a:solidFill>
                </a:rPr>
                <a:t>Supplier Quality Manager</a:t>
              </a:r>
              <a:r>
                <a:rPr lang="en-US" sz="100" dirty="0">
                  <a:solidFill>
                    <a:schemeClr val="bg1"/>
                  </a:solidFill>
                </a:rPr>
                <a:t>                     </a:t>
              </a:r>
            </a:p>
            <a:p>
              <a:r>
                <a:rPr lang="en-US" sz="100"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961095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19776658" y="9532936"/>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22755660" y="10334411"/>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17" cstate="email">
              <a:extLst>
                <a:ext uri="{28A0092B-C50C-407E-A947-70E740481C1C}">
                  <a14:useLocalDpi xmlns:a14="http://schemas.microsoft.com/office/drawing/2010/main" val="0"/>
                </a:ext>
              </a:extLst>
            </a:blip>
            <a:stretch>
              <a:fillRect/>
            </a:stretch>
          </p:blipFill>
          <p:spPr>
            <a:xfrm>
              <a:off x="22721302" y="11245881"/>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18" cstate="email">
              <a:extLst>
                <a:ext uri="{28A0092B-C50C-407E-A947-70E740481C1C}">
                  <a14:useLocalDpi xmlns:a14="http://schemas.microsoft.com/office/drawing/2010/main" val="0"/>
                </a:ext>
              </a:extLst>
            </a:blip>
            <a:stretch>
              <a:fillRect/>
            </a:stretch>
          </p:blipFill>
          <p:spPr>
            <a:xfrm>
              <a:off x="22721302" y="12127004"/>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19" cstate="email">
              <a:extLst>
                <a:ext uri="{28A0092B-C50C-407E-A947-70E740481C1C}">
                  <a14:useLocalDpi xmlns:a14="http://schemas.microsoft.com/office/drawing/2010/main" val="0"/>
                </a:ext>
              </a:extLst>
            </a:blip>
            <a:stretch>
              <a:fillRect/>
            </a:stretch>
          </p:blipFill>
          <p:spPr>
            <a:xfrm>
              <a:off x="25838727" y="9567191"/>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44740" y="1047357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20" cstate="email">
              <a:extLst>
                <a:ext uri="{28A0092B-C50C-407E-A947-70E740481C1C}">
                  <a14:useLocalDpi xmlns:a14="http://schemas.microsoft.com/office/drawing/2010/main" val="0"/>
                </a:ext>
              </a:extLst>
            </a:blip>
            <a:stretch>
              <a:fillRect/>
            </a:stretch>
          </p:blipFill>
          <p:spPr>
            <a:xfrm>
              <a:off x="19767383" y="1042117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5981495" y="1053122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22526390" y="12520005"/>
              <a:ext cx="210823" cy="18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21" cstate="email">
              <a:extLst>
                <a:ext uri="{28A0092B-C50C-407E-A947-70E740481C1C}">
                  <a14:useLocalDpi xmlns:a14="http://schemas.microsoft.com/office/drawing/2010/main" val="0"/>
                </a:ext>
              </a:extLst>
            </a:blip>
            <a:stretch>
              <a:fillRect/>
            </a:stretch>
          </p:blipFill>
          <p:spPr>
            <a:xfrm>
              <a:off x="22738229" y="9544635"/>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19764672" y="11287961"/>
              <a:ext cx="667512" cy="786384"/>
            </a:xfrm>
            <a:prstGeom prst="ellipse">
              <a:avLst/>
            </a:prstGeom>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14"/>
            <a:srcRect l="10563" t="32169" r="79236" b="45103"/>
            <a:stretch/>
          </p:blipFill>
          <p:spPr>
            <a:xfrm>
              <a:off x="25846640" y="10465170"/>
              <a:ext cx="667512" cy="786384"/>
            </a:xfrm>
            <a:prstGeom prst="ellipse">
              <a:avLst/>
            </a:prstGeom>
            <a:ln>
              <a:solidFill>
                <a:schemeClr val="accent2">
                  <a:lumMod val="20000"/>
                  <a:lumOff val="80000"/>
                </a:schemeClr>
              </a:solidFill>
            </a:ln>
          </p:spPr>
        </p:pic>
        <p:cxnSp>
          <p:nvCxnSpPr>
            <p:cNvPr id="623" name="Straight Arrow Connector 622">
              <a:extLst>
                <a:ext uri="{FF2B5EF4-FFF2-40B4-BE49-F238E27FC236}">
                  <a16:creationId xmlns:a16="http://schemas.microsoft.com/office/drawing/2014/main" id="{9E64D0AB-DA52-4BF5-844D-D18029D4B68F}"/>
                </a:ext>
              </a:extLst>
            </p:cNvPr>
            <p:cNvCxnSpPr>
              <a:cxnSpLocks/>
            </p:cNvCxnSpPr>
            <p:nvPr/>
          </p:nvCxnSpPr>
          <p:spPr>
            <a:xfrm>
              <a:off x="22526390" y="11639073"/>
              <a:ext cx="21082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50225" y="9960383"/>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p:cNvCxnSpPr>
            <p:nvPr/>
          </p:nvCxnSpPr>
          <p:spPr>
            <a:xfrm>
              <a:off x="25546552" y="10815870"/>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24762" y="99529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075864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5576734" y="11666461"/>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24086727" y="9150000"/>
              <a:ext cx="0" cy="3026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993909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41726" y="1082744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27722" y="1168763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41981" y="5209670"/>
            <a:ext cx="2182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34548" y="6879879"/>
            <a:ext cx="232773" cy="22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34598" y="103953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11462370" y="11834809"/>
            <a:ext cx="2368296" cy="6464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11468541" y="10990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626275" y="1183740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1050" b="1" dirty="0">
                <a:solidFill>
                  <a:schemeClr val="bg1"/>
                </a:solidFill>
              </a:rPr>
              <a:t>Sr Prj </a:t>
            </a:r>
            <a:r>
              <a:rPr lang="en-US" sz="1000" b="1" dirty="0">
                <a:solidFill>
                  <a:schemeClr val="bg1"/>
                </a:solidFill>
              </a:rPr>
              <a:t>Elec-Mech,Rev,Eng</a:t>
            </a:r>
            <a:r>
              <a:rPr lang="en-US" sz="800" b="1" dirty="0">
                <a:solidFill>
                  <a:schemeClr val="bg1"/>
                </a:solidFill>
              </a:rPr>
              <a:t>  </a:t>
            </a:r>
            <a:endParaRPr lang="en-US" sz="600" b="1" dirty="0">
              <a:solidFill>
                <a:schemeClr val="bg1"/>
              </a:solidFill>
            </a:endParaRPr>
          </a:p>
          <a:p>
            <a:r>
              <a:rPr lang="en-US" sz="600" b="1" dirty="0">
                <a:solidFill>
                  <a:schemeClr val="bg1"/>
                </a:solidFill>
              </a:rPr>
              <a:t>                         </a:t>
            </a:r>
            <a:r>
              <a:rPr lang="en-US" sz="800" b="1" dirty="0">
                <a:solidFill>
                  <a:schemeClr val="bg1"/>
                </a:solidFill>
              </a:rPr>
              <a:t>MTY, MEX</a:t>
            </a:r>
            <a:endParaRPr lang="en-US" sz="700" dirty="0">
              <a:solidFill>
                <a:schemeClr val="bg1"/>
              </a:solidFill>
            </a:endParaRPr>
          </a:p>
        </p:txBody>
      </p:sp>
      <p:sp>
        <p:nvSpPr>
          <p:cNvPr id="42" name="TextBox 41">
            <a:extLst>
              <a:ext uri="{FF2B5EF4-FFF2-40B4-BE49-F238E27FC236}">
                <a16:creationId xmlns:a16="http://schemas.microsoft.com/office/drawing/2014/main" id="{E0A926EE-7869-47EE-A149-3C455722960B}"/>
              </a:ext>
            </a:extLst>
          </p:cNvPr>
          <p:cNvSpPr txBox="1"/>
          <p:nvPr/>
        </p:nvSpPr>
        <p:spPr>
          <a:xfrm>
            <a:off x="2467418" y="1009159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800" b="1" dirty="0">
                <a:solidFill>
                  <a:schemeClr val="bg1"/>
                </a:solidFill>
              </a:rPr>
              <a:t>                  </a:t>
            </a:r>
            <a:r>
              <a:rPr lang="en-US" sz="900" b="1" dirty="0">
                <a:solidFill>
                  <a:schemeClr val="bg1"/>
                </a:solidFill>
              </a:rPr>
              <a:t>Elec-Mech Sr Eng. ,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24" cstate="email">
            <a:extLst>
              <a:ext uri="{28A0092B-C50C-407E-A947-70E740481C1C}">
                <a14:useLocalDpi xmlns:a14="http://schemas.microsoft.com/office/drawing/2010/main" val="0"/>
              </a:ext>
            </a:extLst>
          </a:blip>
          <a:stretch>
            <a:fillRect/>
          </a:stretch>
        </p:blipFill>
        <p:spPr>
          <a:xfrm>
            <a:off x="8412897" y="11766986"/>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25" cstate="email">
            <a:extLst>
              <a:ext uri="{28A0092B-C50C-407E-A947-70E740481C1C}">
                <a14:useLocalDpi xmlns:a14="http://schemas.microsoft.com/office/drawing/2010/main" val="0"/>
              </a:ext>
            </a:extLst>
          </a:blip>
          <a:stretch>
            <a:fillRect/>
          </a:stretch>
        </p:blipFill>
        <p:spPr>
          <a:xfrm>
            <a:off x="2321264" y="10031673"/>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26" cstate="email">
            <a:extLst>
              <a:ext uri="{28A0092B-C50C-407E-A947-70E740481C1C}">
                <a14:useLocalDpi xmlns:a14="http://schemas.microsoft.com/office/drawing/2010/main" val="0"/>
              </a:ext>
            </a:extLst>
          </a:blip>
          <a:stretch>
            <a:fillRect/>
          </a:stretch>
        </p:blipFill>
        <p:spPr>
          <a:xfrm>
            <a:off x="11351689" y="11766178"/>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a:off x="11364945" y="10912551"/>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452141" y="12785231"/>
            <a:ext cx="2368296" cy="58503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2471139" y="109754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5517260" y="1275579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p>
          <a:p>
            <a:r>
              <a:rPr lang="en-US" sz="900" b="1" dirty="0">
                <a:solidFill>
                  <a:schemeClr val="bg1"/>
                </a:solidFill>
              </a:rPr>
              <a:t>                 </a:t>
            </a:r>
            <a:r>
              <a:rPr lang="en-US" sz="1000" b="1" dirty="0">
                <a:solidFill>
                  <a:schemeClr val="bg1"/>
                </a:solidFill>
              </a:rPr>
              <a:t>Electronics, Sr Prj Engr,</a:t>
            </a:r>
            <a:r>
              <a:rPr lang="en-US" sz="700" b="1" dirty="0">
                <a:solidFill>
                  <a:schemeClr val="bg1"/>
                </a:solidFill>
              </a:rPr>
              <a:t> PIIT </a:t>
            </a:r>
            <a:endParaRPr lang="en-US" sz="100" b="1" dirty="0">
              <a:solidFill>
                <a:schemeClr val="bg1"/>
              </a:solidFill>
            </a:endParaRPr>
          </a:p>
          <a:p>
            <a:r>
              <a:rPr lang="en-US" sz="100" b="1" dirty="0">
                <a:solidFill>
                  <a:schemeClr val="bg1"/>
                </a:solidFill>
              </a:rPr>
              <a:t>                                                                                                                                                                          </a:t>
            </a:r>
            <a:r>
              <a:rPr lang="en-US" sz="800" b="1" dirty="0">
                <a:solidFill>
                  <a:schemeClr val="bg1"/>
                </a:solidFill>
              </a:rPr>
              <a:t>MTY MEX</a:t>
            </a:r>
          </a:p>
        </p:txBody>
      </p:sp>
      <p:sp>
        <p:nvSpPr>
          <p:cNvPr id="136" name="TextBox 135">
            <a:extLst>
              <a:ext uri="{FF2B5EF4-FFF2-40B4-BE49-F238E27FC236}">
                <a16:creationId xmlns:a16="http://schemas.microsoft.com/office/drawing/2014/main" id="{D998CC62-4832-4173-AF6D-C2246958023D}"/>
              </a:ext>
            </a:extLst>
          </p:cNvPr>
          <p:cNvSpPr txBox="1"/>
          <p:nvPr/>
        </p:nvSpPr>
        <p:spPr>
          <a:xfrm>
            <a:off x="5515341" y="10102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8634698" y="127427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Mariel Puente </a:t>
            </a:r>
            <a:endParaRPr lang="en-US" sz="100" b="1" dirty="0">
              <a:solidFill>
                <a:schemeClr val="bg1"/>
              </a:solidFill>
            </a:endParaRPr>
          </a:p>
          <a:p>
            <a:r>
              <a:rPr lang="en-US" sz="100" b="1" dirty="0">
                <a:solidFill>
                  <a:schemeClr val="bg1"/>
                </a:solidFill>
              </a:rPr>
              <a:t>                                                                                                                                                                   </a:t>
            </a:r>
            <a:r>
              <a:rPr lang="en-US" sz="900" b="1" dirty="0">
                <a:solidFill>
                  <a:schemeClr val="bg1"/>
                </a:solidFill>
              </a:rPr>
              <a:t>Sr Designer, Elec-Mech, Rev, </a:t>
            </a:r>
            <a:r>
              <a:rPr lang="en-US" sz="100" b="1" dirty="0">
                <a:solidFill>
                  <a:schemeClr val="bg1"/>
                </a:solidFill>
              </a:rPr>
              <a:t>                         </a:t>
            </a:r>
          </a:p>
          <a:p>
            <a:r>
              <a:rPr lang="en-US" sz="100" b="1" dirty="0">
                <a:solidFill>
                  <a:schemeClr val="bg1"/>
                </a:solidFill>
              </a:rPr>
              <a:t>                                                                                                                                                                       </a:t>
            </a:r>
            <a:r>
              <a:rPr lang="en-US" sz="900" b="1" dirty="0">
                <a:solidFill>
                  <a:schemeClr val="bg1"/>
                </a:solidFill>
              </a:rPr>
              <a:t>Eng. Geomagic, MTY, MEX</a:t>
            </a:r>
            <a:endParaRPr lang="en-US" sz="1200" b="1"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11253"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464976" y="1007531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76880" y="1185753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800" b="1" dirty="0">
                <a:solidFill>
                  <a:schemeClr val="bg1"/>
                </a:solidFill>
              </a:rPr>
              <a:t>                 Mechanical Eng. PIIT MTY,MEX</a:t>
            </a:r>
            <a:endParaRPr lang="en-US" sz="1001" b="1" dirty="0">
              <a:solidFill>
                <a:schemeClr val="bg1"/>
              </a:solidFill>
            </a:endParaRPr>
          </a:p>
          <a:p>
            <a:r>
              <a:rPr lang="en-US" sz="700" b="1" dirty="0">
                <a:solidFill>
                  <a:schemeClr val="bg1"/>
                </a:solidFill>
              </a:rPr>
              <a:t>                   </a:t>
            </a:r>
            <a:r>
              <a:rPr lang="en-US" sz="800" b="1" dirty="0">
                <a:solidFill>
                  <a:schemeClr val="bg1"/>
                </a:solidFill>
              </a:rPr>
              <a:t>CoS-Lessons Learned, 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11367767" y="1002349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29" cstate="email">
            <a:extLst>
              <a:ext uri="{28A0092B-C50C-407E-A947-70E740481C1C}">
                <a14:useLocalDpi xmlns:a14="http://schemas.microsoft.com/office/drawing/2010/main" val="0"/>
              </a:ext>
            </a:extLst>
          </a:blip>
          <a:srcRect/>
          <a:stretch>
            <a:fillRect/>
          </a:stretch>
        </p:blipFill>
        <p:spPr bwMode="auto">
          <a:xfrm>
            <a:off x="2330734" y="10919956"/>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30" cstate="email">
            <a:extLst>
              <a:ext uri="{28A0092B-C50C-407E-A947-70E740481C1C}">
                <a14:useLocalDpi xmlns:a14="http://schemas.microsoft.com/office/drawing/2010/main" val="0"/>
              </a:ext>
            </a:extLst>
          </a:blip>
          <a:srcRect/>
          <a:stretch>
            <a:fillRect/>
          </a:stretch>
        </p:blipFill>
        <p:spPr bwMode="auto">
          <a:xfrm>
            <a:off x="5360621" y="1003598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31" cstate="email">
            <a:extLst>
              <a:ext uri="{28A0092B-C50C-407E-A947-70E740481C1C}">
                <a14:useLocalDpi xmlns:a14="http://schemas.microsoft.com/office/drawing/2010/main" val="0"/>
              </a:ext>
            </a:extLst>
          </a:blip>
          <a:srcRect/>
          <a:stretch>
            <a:fillRect/>
          </a:stretch>
        </p:blipFill>
        <p:spPr bwMode="auto">
          <a:xfrm>
            <a:off x="5366386" y="1092155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32" cstate="email">
            <a:extLst>
              <a:ext uri="{28A0092B-C50C-407E-A947-70E740481C1C}">
                <a14:useLocalDpi xmlns:a14="http://schemas.microsoft.com/office/drawing/2010/main" val="0"/>
              </a:ext>
            </a:extLst>
          </a:blip>
          <a:stretch>
            <a:fillRect/>
          </a:stretch>
        </p:blipFill>
        <p:spPr>
          <a:xfrm>
            <a:off x="2317631" y="11791540"/>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51037" y="9928808"/>
            <a:ext cx="11841" cy="31555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50465" y="9912445"/>
            <a:ext cx="9096375"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a:off x="5122927" y="9948765"/>
            <a:ext cx="0" cy="31675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2064258" y="112618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8164715" y="1304263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11156512" y="11263861"/>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41546" y="1126386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4293" y="9948765"/>
            <a:ext cx="2649" cy="31006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4715" y="1215470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5147810" y="1311834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5141546" y="104423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2073588" y="1043028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a:off x="11140383" y="9971296"/>
            <a:ext cx="3932" cy="220489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5129239" y="12162469"/>
            <a:ext cx="2276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8165115" y="11282200"/>
            <a:ext cx="23277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BCC4157C-4237-4325-A181-3E68AA8812B9}"/>
              </a:ext>
            </a:extLst>
          </p:cNvPr>
          <p:cNvSpPr txBox="1"/>
          <p:nvPr/>
        </p:nvSpPr>
        <p:spPr>
          <a:xfrm>
            <a:off x="8624092"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b="1" dirty="0">
                <a:solidFill>
                  <a:schemeClr val="bg1"/>
                </a:solidFill>
              </a:rPr>
              <a:t>       </a:t>
            </a:r>
            <a:endParaRPr lang="en-US" sz="800" b="1" dirty="0">
              <a:solidFill>
                <a:schemeClr val="bg1"/>
              </a:solidFill>
            </a:endParaRPr>
          </a:p>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900" b="1" dirty="0">
                <a:solidFill>
                  <a:schemeClr val="bg1"/>
                </a:solidFill>
              </a:rPr>
              <a:t>PIIT</a:t>
            </a:r>
            <a:r>
              <a:rPr lang="en-US" sz="1000" b="1" dirty="0">
                <a:solidFill>
                  <a:schemeClr val="bg1"/>
                </a:solidFill>
              </a:rPr>
              <a:t> </a:t>
            </a:r>
            <a:r>
              <a:rPr lang="en-US" sz="700" b="1" dirty="0">
                <a:solidFill>
                  <a:schemeClr val="bg1"/>
                </a:solidFill>
              </a:rPr>
              <a:t>MTY MEX</a:t>
            </a:r>
            <a:r>
              <a:rPr lang="en-US" sz="500" b="1" dirty="0">
                <a:solidFill>
                  <a:schemeClr val="bg1"/>
                </a:solidFill>
              </a:rPr>
              <a:t> </a:t>
            </a:r>
            <a:endParaRPr lang="en-US" sz="800" b="1" dirty="0">
              <a:solidFill>
                <a:schemeClr val="bg1"/>
              </a:solidFill>
            </a:endParaRPr>
          </a:p>
        </p:txBody>
      </p:sp>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33" cstate="email">
            <a:extLst>
              <a:ext uri="{28A0092B-C50C-407E-A947-70E740481C1C}">
                <a14:useLocalDpi xmlns:a14="http://schemas.microsoft.com/office/drawing/2010/main" val="0"/>
              </a:ext>
            </a:extLst>
          </a:blip>
          <a:stretch>
            <a:fillRect/>
          </a:stretch>
        </p:blipFill>
        <p:spPr>
          <a:xfrm>
            <a:off x="5396647" y="12684612"/>
            <a:ext cx="667512" cy="786384"/>
          </a:xfrm>
          <a:prstGeom prst="ellipse">
            <a:avLst/>
          </a:prstGeom>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65919" y="1308211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56582" y="12217246"/>
            <a:ext cx="239782"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34"/>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5515341" y="1183984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dirty="0">
                <a:solidFill>
                  <a:schemeClr val="bg1"/>
                </a:solidFill>
              </a:rPr>
              <a:t>                                                                                                                                                                         </a:t>
            </a:r>
            <a:r>
              <a:rPr lang="en-US" sz="1200" b="1" dirty="0">
                <a:solidFill>
                  <a:schemeClr val="bg1"/>
                </a:solidFill>
              </a:rPr>
              <a:t>Sergio Castillo</a:t>
            </a:r>
          </a:p>
          <a:p>
            <a:r>
              <a:rPr lang="en-US" sz="900" b="1" dirty="0">
                <a:solidFill>
                  <a:schemeClr val="bg1"/>
                </a:solidFill>
              </a:rPr>
              <a:t>                 Electronics</a:t>
            </a:r>
            <a:r>
              <a:rPr lang="en-US" sz="1000" b="1" dirty="0">
                <a:solidFill>
                  <a:schemeClr val="bg1"/>
                </a:solidFill>
              </a:rPr>
              <a:t>, </a:t>
            </a:r>
            <a:r>
              <a:rPr lang="en-US" sz="900" b="1" dirty="0">
                <a:solidFill>
                  <a:schemeClr val="bg1"/>
                </a:solidFill>
              </a:rPr>
              <a:t>Prj Engr</a:t>
            </a:r>
            <a:r>
              <a:rPr lang="en-US" sz="900" dirty="0">
                <a:solidFill>
                  <a:schemeClr val="bg1"/>
                </a:solidFill>
              </a:rPr>
              <a:t>,</a:t>
            </a:r>
            <a:r>
              <a:rPr lang="en-US" sz="600" dirty="0">
                <a:solidFill>
                  <a:schemeClr val="bg1"/>
                </a:solidFill>
              </a:rPr>
              <a:t>PIIT</a:t>
            </a:r>
            <a:r>
              <a:rPr lang="en-US" sz="800" dirty="0">
                <a:solidFill>
                  <a:schemeClr val="bg1"/>
                </a:solidFill>
              </a:rPr>
              <a:t>,</a:t>
            </a:r>
          </a:p>
          <a:p>
            <a:r>
              <a:rPr lang="en-US" sz="800" dirty="0">
                <a:solidFill>
                  <a:schemeClr val="bg1"/>
                </a:solidFill>
              </a:rPr>
              <a:t>                   </a:t>
            </a:r>
            <a:r>
              <a:rPr lang="en-US" sz="700" dirty="0">
                <a:solidFill>
                  <a:schemeClr val="bg1"/>
                </a:solidFill>
              </a:rPr>
              <a:t>MTY</a:t>
            </a:r>
            <a:r>
              <a:rPr lang="en-US" sz="900" dirty="0">
                <a:solidFill>
                  <a:schemeClr val="bg1"/>
                </a:solidFill>
              </a:rPr>
              <a:t>,</a:t>
            </a:r>
            <a:r>
              <a:rPr lang="en-US" sz="700" dirty="0">
                <a:solidFill>
                  <a:schemeClr val="bg1"/>
                </a:solidFill>
              </a:rPr>
              <a:t>MEX</a:t>
            </a:r>
            <a:r>
              <a:rPr lang="en-US" sz="600" dirty="0">
                <a:solidFill>
                  <a:schemeClr val="bg1"/>
                </a:solidFill>
              </a:rPr>
              <a:t> </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35"/>
          <a:stretch>
            <a:fillRect/>
          </a:stretch>
        </p:blipFill>
        <p:spPr>
          <a:xfrm>
            <a:off x="5358785" y="11769277"/>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59896" y="6561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Open position</a:t>
            </a:r>
            <a:endParaRPr lang="en-US" sz="1200" b="1" dirty="0">
              <a:solidFill>
                <a:schemeClr val="bg1"/>
              </a:solidFill>
            </a:endParaRP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36"/>
          <a:stretch>
            <a:fillRect/>
          </a:stretch>
        </p:blipFill>
        <p:spPr>
          <a:xfrm>
            <a:off x="23276687" y="484901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p:cNvCxnSpPr>
          <p:nvPr/>
        </p:nvCxnSpPr>
        <p:spPr>
          <a:xfrm>
            <a:off x="7068140" y="6356081"/>
            <a:ext cx="25603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9" name="TextBox 328">
            <a:extLst>
              <a:ext uri="{FF2B5EF4-FFF2-40B4-BE49-F238E27FC236}">
                <a16:creationId xmlns:a16="http://schemas.microsoft.com/office/drawing/2014/main" id="{F24C57FA-C36F-402D-88C7-27E614AF787A}"/>
              </a:ext>
            </a:extLst>
          </p:cNvPr>
          <p:cNvSpPr txBox="1"/>
          <p:nvPr/>
        </p:nvSpPr>
        <p:spPr>
          <a:xfrm>
            <a:off x="23606477" y="58140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sp>
        <p:nvSpPr>
          <p:cNvPr id="374" name="TextBox 373">
            <a:extLst>
              <a:ext uri="{FF2B5EF4-FFF2-40B4-BE49-F238E27FC236}">
                <a16:creationId xmlns:a16="http://schemas.microsoft.com/office/drawing/2014/main" id="{26E64C9A-62A1-4FB7-AB8B-E49A8A82ACD5}"/>
              </a:ext>
            </a:extLst>
          </p:cNvPr>
          <p:cNvSpPr txBox="1"/>
          <p:nvPr/>
        </p:nvSpPr>
        <p:spPr>
          <a:xfrm>
            <a:off x="7437484" y="514673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S</a:t>
            </a:r>
            <a:r>
              <a:rPr lang="en-US" sz="1200" b="1" dirty="0">
                <a:solidFill>
                  <a:schemeClr val="bg1"/>
                </a:solidFill>
              </a:rPr>
              <a:t>onia Irasema Arzola</a:t>
            </a:r>
            <a:endParaRPr lang="en-US" sz="1400" b="1" dirty="0">
              <a:solidFill>
                <a:schemeClr val="bg1"/>
              </a:solidFill>
            </a:endParaRPr>
          </a:p>
          <a:p>
            <a:r>
              <a:rPr lang="en-US" sz="1001" b="1" dirty="0">
                <a:solidFill>
                  <a:schemeClr val="bg1"/>
                </a:solidFill>
              </a:rPr>
              <a:t>              </a:t>
            </a:r>
            <a:r>
              <a:rPr lang="en-US" sz="900" b="1" dirty="0">
                <a:solidFill>
                  <a:schemeClr val="bg1"/>
                </a:solidFill>
              </a:rPr>
              <a:t>Project Manager, MTY MEX</a:t>
            </a:r>
          </a:p>
          <a:p>
            <a:r>
              <a:rPr lang="en-US" sz="900" b="1" dirty="0">
                <a:solidFill>
                  <a:schemeClr val="bg1"/>
                </a:solidFill>
              </a:rPr>
              <a:t>               CoS (SBO-REB), QVE</a:t>
            </a:r>
            <a:endParaRPr lang="en-US" sz="900" dirty="0">
              <a:solidFill>
                <a:schemeClr val="bg1"/>
              </a:solidFill>
            </a:endParaRPr>
          </a:p>
        </p:txBody>
      </p:sp>
      <p:sp>
        <p:nvSpPr>
          <p:cNvPr id="393" name="TextBox 392">
            <a:extLst>
              <a:ext uri="{FF2B5EF4-FFF2-40B4-BE49-F238E27FC236}">
                <a16:creationId xmlns:a16="http://schemas.microsoft.com/office/drawing/2014/main" id="{25098C53-468B-485D-8A76-1BE78C9FEE0C}"/>
              </a:ext>
            </a:extLst>
          </p:cNvPr>
          <p:cNvSpPr txBox="1"/>
          <p:nvPr/>
        </p:nvSpPr>
        <p:spPr>
          <a:xfrm>
            <a:off x="25661173" y="1176739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99" name="Picture 398">
            <a:extLst>
              <a:ext uri="{FF2B5EF4-FFF2-40B4-BE49-F238E27FC236}">
                <a16:creationId xmlns:a16="http://schemas.microsoft.com/office/drawing/2014/main" id="{A0282317-3A24-4CDE-A865-13F4FE1475A6}"/>
              </a:ext>
            </a:extLst>
          </p:cNvPr>
          <p:cNvPicPr preferRelativeResize="0">
            <a:picLocks/>
          </p:cNvPicPr>
          <p:nvPr/>
        </p:nvPicPr>
        <p:blipFill rotWithShape="1">
          <a:blip r:embed="rId14"/>
          <a:srcRect l="10563" t="32169" r="79236" b="45103"/>
          <a:stretch/>
        </p:blipFill>
        <p:spPr>
          <a:xfrm>
            <a:off x="25526318" y="11701343"/>
            <a:ext cx="667512" cy="786384"/>
          </a:xfrm>
          <a:prstGeom prst="ellipse">
            <a:avLst/>
          </a:prstGeom>
          <a:ln>
            <a:solidFill>
              <a:schemeClr val="accent2">
                <a:lumMod val="20000"/>
                <a:lumOff val="80000"/>
              </a:schemeClr>
            </a:solidFill>
          </a:ln>
        </p:spPr>
      </p:pic>
      <p:pic>
        <p:nvPicPr>
          <p:cNvPr id="324" name="Picture 2" descr="https://ids.se.com/image/user_male_portrait?img_id=8132226&amp;img_id_token=3bjM6mtuNLdKEdba9qB23DHq8g8%3D&amp;t=1575652563667">
            <a:extLst>
              <a:ext uri="{FF2B5EF4-FFF2-40B4-BE49-F238E27FC236}">
                <a16:creationId xmlns:a16="http://schemas.microsoft.com/office/drawing/2014/main" id="{4525597D-B7EB-4644-8363-F29C661A5912}"/>
              </a:ext>
            </a:extLst>
          </p:cNvPr>
          <p:cNvPicPr preferRelativeResize="0">
            <a:picLocks noChangeArrowheads="1"/>
          </p:cNvPicPr>
          <p:nvPr/>
        </p:nvPicPr>
        <p:blipFill>
          <a:blip r:embed="rId37" cstate="email">
            <a:extLst>
              <a:ext uri="{28A0092B-C50C-407E-A947-70E740481C1C}">
                <a14:useLocalDpi xmlns:a14="http://schemas.microsoft.com/office/drawing/2010/main" val="0"/>
              </a:ext>
            </a:extLst>
          </a:blip>
          <a:srcRect/>
          <a:stretch>
            <a:fillRect/>
          </a:stretch>
        </p:blipFill>
        <p:spPr bwMode="auto">
          <a:xfrm>
            <a:off x="8408980" y="1091815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2" descr="https://ids.se.com/image/user_male_portrait?img_id=9369120&amp;img_id_token=6h5wCMYd7U9IQ%2BveP%2B0Wq4y0WNA%3D&amp;t=1575902206219">
            <a:extLst>
              <a:ext uri="{FF2B5EF4-FFF2-40B4-BE49-F238E27FC236}">
                <a16:creationId xmlns:a16="http://schemas.microsoft.com/office/drawing/2014/main" id="{5863F826-E4FA-4AB9-8029-547147E1CD0E}"/>
              </a:ext>
            </a:extLst>
          </p:cNvPr>
          <p:cNvPicPr preferRelativeResize="0">
            <a:picLocks noChangeArrowheads="1"/>
          </p:cNvPicPr>
          <p:nvPr/>
        </p:nvPicPr>
        <p:blipFill rotWithShape="1">
          <a:blip r:embed="rId38" cstate="email">
            <a:extLst>
              <a:ext uri="{28A0092B-C50C-407E-A947-70E740481C1C}">
                <a14:useLocalDpi xmlns:a14="http://schemas.microsoft.com/office/drawing/2010/main" val="0"/>
              </a:ext>
            </a:extLst>
          </a:blip>
          <a:srcRect l="7238" t="13454" r="14272" b="2697"/>
          <a:stretch/>
        </p:blipFill>
        <p:spPr bwMode="auto">
          <a:xfrm>
            <a:off x="23310927" y="5738891"/>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9" name="Oval 318">
            <a:extLst>
              <a:ext uri="{FF2B5EF4-FFF2-40B4-BE49-F238E27FC236}">
                <a16:creationId xmlns:a16="http://schemas.microsoft.com/office/drawing/2014/main" id="{4B1C8807-BEB3-4A11-9271-63F479F53D53}"/>
              </a:ext>
            </a:extLst>
          </p:cNvPr>
          <p:cNvSpPr/>
          <p:nvPr/>
        </p:nvSpPr>
        <p:spPr>
          <a:xfrm>
            <a:off x="8422702" y="12656257"/>
            <a:ext cx="667512" cy="786384"/>
          </a:xfrm>
          <a:prstGeom prst="ellipse">
            <a:avLst/>
          </a:prstGeom>
          <a:blipFill rotWithShape="1">
            <a:blip r:embed="rId39"/>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6" name="TextBox 315">
            <a:extLst>
              <a:ext uri="{FF2B5EF4-FFF2-40B4-BE49-F238E27FC236}">
                <a16:creationId xmlns:a16="http://schemas.microsoft.com/office/drawing/2014/main" id="{4B54C592-6767-4BD7-8009-F29E14C05A76}"/>
              </a:ext>
            </a:extLst>
          </p:cNvPr>
          <p:cNvSpPr txBox="1"/>
          <p:nvPr/>
        </p:nvSpPr>
        <p:spPr>
          <a:xfrm>
            <a:off x="8629540" y="1008080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pt-BR" sz="700" dirty="0">
                <a:solidFill>
                  <a:schemeClr val="bg1"/>
                </a:solidFill>
              </a:rPr>
              <a:t>                        </a:t>
            </a:r>
          </a:p>
          <a:p>
            <a:r>
              <a:rPr lang="pt-BR" sz="700" dirty="0">
                <a:solidFill>
                  <a:schemeClr val="bg1"/>
                </a:solidFill>
              </a:rPr>
              <a:t>                 </a:t>
            </a:r>
            <a:r>
              <a:rPr lang="pt-BR" sz="1200" b="1" dirty="0">
                <a:solidFill>
                  <a:schemeClr val="bg1"/>
                </a:solidFill>
              </a:rPr>
              <a:t>Lesli Rodriguez</a:t>
            </a:r>
          </a:p>
          <a:p>
            <a:r>
              <a:rPr lang="pt-BR" sz="700" dirty="0">
                <a:solidFill>
                  <a:schemeClr val="bg1"/>
                </a:solidFill>
              </a:rPr>
              <a:t>                  </a:t>
            </a:r>
            <a:r>
              <a:rPr lang="pt-BR" sz="1000" dirty="0">
                <a:solidFill>
                  <a:schemeClr val="bg1"/>
                </a:solidFill>
              </a:rPr>
              <a:t>Elec-Mech Prj Engr </a:t>
            </a:r>
            <a:r>
              <a:rPr lang="pt-BR" sz="700" dirty="0">
                <a:solidFill>
                  <a:schemeClr val="bg1"/>
                </a:solidFill>
              </a:rPr>
              <a:t>MTY MEX</a:t>
            </a:r>
            <a:endParaRPr lang="en-US" sz="700" dirty="0">
              <a:solidFill>
                <a:schemeClr val="bg1"/>
              </a:solidFill>
            </a:endParaRPr>
          </a:p>
        </p:txBody>
      </p:sp>
      <p:cxnSp>
        <p:nvCxnSpPr>
          <p:cNvPr id="317" name="Straight Arrow Connector 316">
            <a:extLst>
              <a:ext uri="{FF2B5EF4-FFF2-40B4-BE49-F238E27FC236}">
                <a16:creationId xmlns:a16="http://schemas.microsoft.com/office/drawing/2014/main" id="{FEEAD5AF-6C08-4F9B-9921-52D13B622867}"/>
              </a:ext>
            </a:extLst>
          </p:cNvPr>
          <p:cNvCxnSpPr>
            <a:cxnSpLocks/>
          </p:cNvCxnSpPr>
          <p:nvPr/>
        </p:nvCxnSpPr>
        <p:spPr>
          <a:xfrm>
            <a:off x="8181724" y="1045722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BAABD7CE-02B2-4BE9-B6B2-394540135025}"/>
              </a:ext>
            </a:extLst>
          </p:cNvPr>
          <p:cNvSpPr/>
          <p:nvPr/>
        </p:nvSpPr>
        <p:spPr>
          <a:xfrm>
            <a:off x="8422300" y="10031673"/>
            <a:ext cx="667512" cy="786384"/>
          </a:xfrm>
          <a:prstGeom prst="ellipse">
            <a:avLst/>
          </a:prstGeom>
          <a:blipFill rotWithShape="1">
            <a:blip r:embed="rId40"/>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65" name="TextBox 364">
            <a:extLst>
              <a:ext uri="{FF2B5EF4-FFF2-40B4-BE49-F238E27FC236}">
                <a16:creationId xmlns:a16="http://schemas.microsoft.com/office/drawing/2014/main" id="{9AC11902-C4F7-47F1-97F4-9F9BBF8AAD1E}"/>
              </a:ext>
            </a:extLst>
          </p:cNvPr>
          <p:cNvSpPr txBox="1"/>
          <p:nvPr/>
        </p:nvSpPr>
        <p:spPr>
          <a:xfrm>
            <a:off x="2470968" y="1274581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41" cstate="email">
            <a:extLst>
              <a:ext uri="{28A0092B-C50C-407E-A947-70E740481C1C}">
                <a14:useLocalDpi xmlns:a14="http://schemas.microsoft.com/office/drawing/2010/main" val="0"/>
              </a:ext>
            </a:extLst>
          </a:blip>
          <a:srcRect/>
          <a:stretch>
            <a:fillRect/>
          </a:stretch>
        </p:blipFill>
        <p:spPr bwMode="auto">
          <a:xfrm>
            <a:off x="2329679" y="126889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81" name="Straight Arrow Connector 380">
            <a:extLst>
              <a:ext uri="{FF2B5EF4-FFF2-40B4-BE49-F238E27FC236}">
                <a16:creationId xmlns:a16="http://schemas.microsoft.com/office/drawing/2014/main" id="{A961912A-2782-4AB0-A9E1-71AA9C1EBE69}"/>
              </a:ext>
            </a:extLst>
          </p:cNvPr>
          <p:cNvCxnSpPr>
            <a:cxnSpLocks/>
          </p:cNvCxnSpPr>
          <p:nvPr/>
        </p:nvCxnSpPr>
        <p:spPr>
          <a:xfrm>
            <a:off x="11163808" y="12184732"/>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22" name="Picture 321">
            <a:extLst>
              <a:ext uri="{FF2B5EF4-FFF2-40B4-BE49-F238E27FC236}">
                <a16:creationId xmlns:a16="http://schemas.microsoft.com/office/drawing/2014/main" id="{7579B22E-AC65-491F-B87C-2420DFF12E31}"/>
              </a:ext>
            </a:extLst>
          </p:cNvPr>
          <p:cNvPicPr preferRelativeResize="0">
            <a:picLocks/>
          </p:cNvPicPr>
          <p:nvPr/>
        </p:nvPicPr>
        <p:blipFill rotWithShape="1">
          <a:blip r:embed="rId14"/>
          <a:srcRect l="10563" t="32169" r="79236" b="45103"/>
          <a:stretch/>
        </p:blipFill>
        <p:spPr>
          <a:xfrm>
            <a:off x="20525863" y="5848183"/>
            <a:ext cx="667512" cy="786384"/>
          </a:xfrm>
          <a:prstGeom prst="ellipse">
            <a:avLst/>
          </a:prstGeom>
          <a:ln>
            <a:solidFill>
              <a:schemeClr val="accent1"/>
            </a:solidFill>
          </a:ln>
        </p:spPr>
      </p:pic>
      <p:pic>
        <p:nvPicPr>
          <p:cNvPr id="6" name="Picture 2" descr="https://ids.se.com/image/user_male_portrait?img_id=61637288&amp;img_id_token=mUYnjR1gchPfmQejQiP%2FUHn96TQ%3D&amp;t=1579017662426">
            <a:extLst>
              <a:ext uri="{FF2B5EF4-FFF2-40B4-BE49-F238E27FC236}">
                <a16:creationId xmlns:a16="http://schemas.microsoft.com/office/drawing/2014/main" id="{7881BED5-535A-4480-AD9C-B86206610B96}"/>
              </a:ext>
            </a:extLst>
          </p:cNvPr>
          <p:cNvPicPr preferRelativeResize="0">
            <a:picLocks noChangeArrowheads="1"/>
          </p:cNvPicPr>
          <p:nvPr/>
        </p:nvPicPr>
        <p:blipFill rotWithShape="1">
          <a:blip r:embed="rId42" cstate="email">
            <a:extLst>
              <a:ext uri="{28A0092B-C50C-407E-A947-70E740481C1C}">
                <a14:useLocalDpi xmlns:a14="http://schemas.microsoft.com/office/drawing/2010/main" val="0"/>
              </a:ext>
            </a:extLst>
          </a:blip>
          <a:srcRect l="15322" r="4714"/>
          <a:stretch/>
        </p:blipFill>
        <p:spPr bwMode="auto">
          <a:xfrm>
            <a:off x="26245771" y="5625728"/>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315" name="Straight Arrow Connector 314">
            <a:extLst>
              <a:ext uri="{FF2B5EF4-FFF2-40B4-BE49-F238E27FC236}">
                <a16:creationId xmlns:a16="http://schemas.microsoft.com/office/drawing/2014/main" id="{CE5C8945-2D0D-48E0-B9CF-6A7FC5D4D5AE}"/>
              </a:ext>
            </a:extLst>
          </p:cNvPr>
          <p:cNvCxnSpPr>
            <a:cxnSpLocks/>
          </p:cNvCxnSpPr>
          <p:nvPr/>
        </p:nvCxnSpPr>
        <p:spPr>
          <a:xfrm flipV="1">
            <a:off x="23102850" y="7796628"/>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3" name="TextBox 352">
            <a:extLst>
              <a:ext uri="{FF2B5EF4-FFF2-40B4-BE49-F238E27FC236}">
                <a16:creationId xmlns:a16="http://schemas.microsoft.com/office/drawing/2014/main" id="{BFD076FF-2505-43D6-B92B-18F1E38850E3}"/>
              </a:ext>
            </a:extLst>
          </p:cNvPr>
          <p:cNvSpPr txBox="1"/>
          <p:nvPr/>
        </p:nvSpPr>
        <p:spPr>
          <a:xfrm>
            <a:off x="5874478" y="7817846"/>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sz="500" dirty="0"/>
              <a:t> </a:t>
            </a:r>
          </a:p>
          <a:p>
            <a:endParaRPr lang="en-US" sz="100" dirty="0"/>
          </a:p>
          <a:p>
            <a:r>
              <a:rPr lang="en-US" dirty="0"/>
              <a:t>           Open Position</a:t>
            </a:r>
            <a:endParaRPr lang="en-US" sz="800" dirty="0"/>
          </a:p>
        </p:txBody>
      </p:sp>
      <p:pic>
        <p:nvPicPr>
          <p:cNvPr id="388" name="Picture 387">
            <a:extLst>
              <a:ext uri="{FF2B5EF4-FFF2-40B4-BE49-F238E27FC236}">
                <a16:creationId xmlns:a16="http://schemas.microsoft.com/office/drawing/2014/main" id="{E5FD9AA5-DF32-4674-94AC-80C2DBA92BDF}"/>
              </a:ext>
            </a:extLst>
          </p:cNvPr>
          <p:cNvPicPr preferRelativeResize="0">
            <a:picLocks/>
          </p:cNvPicPr>
          <p:nvPr/>
        </p:nvPicPr>
        <p:blipFill rotWithShape="1">
          <a:blip r:embed="rId14"/>
          <a:srcRect l="10563" t="32169" r="79236" b="45103"/>
          <a:stretch/>
        </p:blipFill>
        <p:spPr>
          <a:xfrm>
            <a:off x="5748061" y="7752038"/>
            <a:ext cx="667512" cy="786384"/>
          </a:xfrm>
          <a:prstGeom prst="ellipse">
            <a:avLst/>
          </a:prstGeom>
          <a:ln>
            <a:solidFill>
              <a:schemeClr val="accent1"/>
            </a:solidFill>
          </a:ln>
        </p:spPr>
      </p:pic>
      <p:sp>
        <p:nvSpPr>
          <p:cNvPr id="314" name="TextBox 313">
            <a:extLst>
              <a:ext uri="{FF2B5EF4-FFF2-40B4-BE49-F238E27FC236}">
                <a16:creationId xmlns:a16="http://schemas.microsoft.com/office/drawing/2014/main" id="{60C2B618-45CB-495F-9E0F-BFD2F23AAB42}"/>
              </a:ext>
            </a:extLst>
          </p:cNvPr>
          <p:cNvSpPr txBox="1"/>
          <p:nvPr/>
        </p:nvSpPr>
        <p:spPr>
          <a:xfrm>
            <a:off x="29189706" y="6592005"/>
            <a:ext cx="2368296" cy="63863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50" b="1" dirty="0">
                <a:solidFill>
                  <a:schemeClr val="bg1"/>
                </a:solidFill>
              </a:rPr>
              <a:t>              </a:t>
            </a:r>
            <a:r>
              <a:rPr lang="en-US" sz="1400" b="1" dirty="0">
                <a:solidFill>
                  <a:schemeClr val="bg1"/>
                </a:solidFill>
              </a:rPr>
              <a:t>Karen Hernandez</a:t>
            </a:r>
          </a:p>
          <a:p>
            <a:r>
              <a:rPr lang="en-US" sz="1050" b="1" dirty="0">
                <a:solidFill>
                  <a:schemeClr val="bg1"/>
                </a:solidFill>
              </a:rPr>
              <a:t>              PS, MTY, MEX </a:t>
            </a:r>
          </a:p>
          <a:p>
            <a:r>
              <a:rPr lang="en-US" sz="900" b="1" dirty="0">
                <a:solidFill>
                  <a:schemeClr val="bg1"/>
                </a:solidFill>
              </a:rPr>
              <a:t>                </a:t>
            </a:r>
            <a:r>
              <a:rPr lang="en-US" sz="1100" b="1" dirty="0">
                <a:solidFill>
                  <a:schemeClr val="bg1"/>
                </a:solidFill>
              </a:rPr>
              <a:t>Project Specialist Intern</a:t>
            </a:r>
            <a:endParaRPr lang="en-US" sz="900" b="1" dirty="0">
              <a:solidFill>
                <a:schemeClr val="bg1"/>
              </a:solidFill>
            </a:endParaRPr>
          </a:p>
        </p:txBody>
      </p:sp>
      <p:sp>
        <p:nvSpPr>
          <p:cNvPr id="385" name="TextBox 384">
            <a:extLst>
              <a:ext uri="{FF2B5EF4-FFF2-40B4-BE49-F238E27FC236}">
                <a16:creationId xmlns:a16="http://schemas.microsoft.com/office/drawing/2014/main" id="{08E8C828-8C06-4D96-B42E-D323DC2A7602}"/>
              </a:ext>
            </a:extLst>
          </p:cNvPr>
          <p:cNvSpPr txBox="1"/>
          <p:nvPr/>
        </p:nvSpPr>
        <p:spPr>
          <a:xfrm>
            <a:off x="23594243" y="7508370"/>
            <a:ext cx="2368296" cy="615681"/>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b="1" dirty="0">
                <a:solidFill>
                  <a:schemeClr val="bg1"/>
                </a:solidFill>
              </a:rPr>
              <a:t>          </a:t>
            </a:r>
            <a:r>
              <a:rPr lang="en-US" sz="1400" b="1" dirty="0">
                <a:solidFill>
                  <a:schemeClr val="bg1"/>
                </a:solidFill>
              </a:rPr>
              <a:t>Open Position</a:t>
            </a:r>
            <a:endParaRPr lang="en-US" sz="1600" b="1" dirty="0">
              <a:solidFill>
                <a:schemeClr val="bg1"/>
              </a:solidFill>
            </a:endParaRPr>
          </a:p>
          <a:p>
            <a:r>
              <a:rPr lang="en-US" sz="1000" b="1" dirty="0">
                <a:solidFill>
                  <a:schemeClr val="bg1"/>
                </a:solidFill>
              </a:rPr>
              <a:t>           </a:t>
            </a:r>
            <a:r>
              <a:rPr lang="en-US" sz="900" b="1" dirty="0">
                <a:solidFill>
                  <a:schemeClr val="bg1"/>
                </a:solidFill>
              </a:rPr>
              <a:t>Purchasing Projects-Intern</a:t>
            </a:r>
          </a:p>
          <a:p>
            <a:r>
              <a:rPr lang="en-US" sz="900" b="1" dirty="0">
                <a:solidFill>
                  <a:schemeClr val="bg1"/>
                </a:solidFill>
              </a:rPr>
              <a:t>            Tlaxcala, Mex</a:t>
            </a:r>
            <a:r>
              <a:rPr lang="en-US" sz="1001" b="1" dirty="0">
                <a:solidFill>
                  <a:schemeClr val="bg1"/>
                </a:solidFill>
              </a:rPr>
              <a:t>               </a:t>
            </a:r>
            <a:endParaRPr lang="en-US" sz="900" dirty="0">
              <a:solidFill>
                <a:schemeClr val="bg1"/>
              </a:solidFill>
            </a:endParaRPr>
          </a:p>
        </p:txBody>
      </p:sp>
      <p:pic>
        <p:nvPicPr>
          <p:cNvPr id="394" name="Picture 393">
            <a:extLst>
              <a:ext uri="{FF2B5EF4-FFF2-40B4-BE49-F238E27FC236}">
                <a16:creationId xmlns:a16="http://schemas.microsoft.com/office/drawing/2014/main" id="{323293DB-0FA5-4845-A5E2-31A3BAA13EB0}"/>
              </a:ext>
            </a:extLst>
          </p:cNvPr>
          <p:cNvPicPr preferRelativeResize="0">
            <a:picLocks/>
          </p:cNvPicPr>
          <p:nvPr/>
        </p:nvPicPr>
        <p:blipFill rotWithShape="1">
          <a:blip r:embed="rId14"/>
          <a:srcRect l="10563" t="32169" r="79236" b="45103"/>
          <a:stretch/>
        </p:blipFill>
        <p:spPr>
          <a:xfrm>
            <a:off x="23312845" y="7442496"/>
            <a:ext cx="667512" cy="786384"/>
          </a:xfrm>
          <a:prstGeom prst="ellipse">
            <a:avLst/>
          </a:prstGeom>
          <a:ln>
            <a:solidFill>
              <a:schemeClr val="accent1"/>
            </a:solidFill>
          </a:ln>
        </p:spPr>
      </p:pic>
      <p:sp>
        <p:nvSpPr>
          <p:cNvPr id="401" name="TextBox 400">
            <a:extLst>
              <a:ext uri="{FF2B5EF4-FFF2-40B4-BE49-F238E27FC236}">
                <a16:creationId xmlns:a16="http://schemas.microsoft.com/office/drawing/2014/main" id="{C0AC6E14-114A-4ED0-8293-C7FC0A4B6B69}"/>
              </a:ext>
            </a:extLst>
          </p:cNvPr>
          <p:cNvSpPr txBox="1"/>
          <p:nvPr/>
        </p:nvSpPr>
        <p:spPr>
          <a:xfrm>
            <a:off x="20667901" y="6832035"/>
            <a:ext cx="2313432"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Open Position</a:t>
            </a:r>
            <a:r>
              <a:rPr lang="en-US" sz="500" b="1" dirty="0">
                <a:solidFill>
                  <a:schemeClr val="bg1"/>
                </a:solidFill>
              </a:rPr>
              <a:t> </a:t>
            </a:r>
          </a:p>
          <a:p>
            <a:r>
              <a:rPr lang="en-US" sz="500"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403" name="Picture 402">
            <a:extLst>
              <a:ext uri="{FF2B5EF4-FFF2-40B4-BE49-F238E27FC236}">
                <a16:creationId xmlns:a16="http://schemas.microsoft.com/office/drawing/2014/main" id="{CE6FF9FB-CCD0-44C1-8DA9-3613657354D0}"/>
              </a:ext>
            </a:extLst>
          </p:cNvPr>
          <p:cNvPicPr preferRelativeResize="0">
            <a:picLocks/>
          </p:cNvPicPr>
          <p:nvPr/>
        </p:nvPicPr>
        <p:blipFill rotWithShape="1">
          <a:blip r:embed="rId14"/>
          <a:srcRect l="10563" t="32169" r="79236" b="45103"/>
          <a:stretch/>
        </p:blipFill>
        <p:spPr>
          <a:xfrm>
            <a:off x="20533482" y="6782641"/>
            <a:ext cx="667512" cy="786384"/>
          </a:xfrm>
          <a:prstGeom prst="ellipse">
            <a:avLst/>
          </a:prstGeom>
          <a:ln>
            <a:solidFill>
              <a:schemeClr val="accent1"/>
            </a:solidFill>
          </a:ln>
        </p:spPr>
      </p:pic>
      <p:cxnSp>
        <p:nvCxnSpPr>
          <p:cNvPr id="325" name="Straight Arrow Connector 324">
            <a:extLst>
              <a:ext uri="{FF2B5EF4-FFF2-40B4-BE49-F238E27FC236}">
                <a16:creationId xmlns:a16="http://schemas.microsoft.com/office/drawing/2014/main" id="{E852CE7D-7ACF-48A9-BBA6-58DA8F24EB97}"/>
              </a:ext>
            </a:extLst>
          </p:cNvPr>
          <p:cNvCxnSpPr>
            <a:cxnSpLocks/>
          </p:cNvCxnSpPr>
          <p:nvPr/>
        </p:nvCxnSpPr>
        <p:spPr>
          <a:xfrm>
            <a:off x="13606268" y="7291654"/>
            <a:ext cx="39392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11" name="TextBox 510">
            <a:extLst>
              <a:ext uri="{FF2B5EF4-FFF2-40B4-BE49-F238E27FC236}">
                <a16:creationId xmlns:a16="http://schemas.microsoft.com/office/drawing/2014/main" id="{644C9CFF-7FB8-4B10-A989-B150A6AED302}"/>
              </a:ext>
            </a:extLst>
          </p:cNvPr>
          <p:cNvSpPr txBox="1">
            <a:spLocks/>
          </p:cNvSpPr>
          <p:nvPr/>
        </p:nvSpPr>
        <p:spPr>
          <a:xfrm>
            <a:off x="17941151" y="4969601"/>
            <a:ext cx="2313432"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1000" b="1" dirty="0">
                <a:solidFill>
                  <a:schemeClr val="bg1"/>
                </a:solidFill>
              </a:rPr>
              <a:t>Web Apps Development</a:t>
            </a:r>
          </a:p>
        </p:txBody>
      </p:sp>
      <p:pic>
        <p:nvPicPr>
          <p:cNvPr id="512" name="Picture 511">
            <a:extLst>
              <a:ext uri="{FF2B5EF4-FFF2-40B4-BE49-F238E27FC236}">
                <a16:creationId xmlns:a16="http://schemas.microsoft.com/office/drawing/2014/main" id="{9B476AC8-82AF-4F76-A819-02BC77CB25E3}"/>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rot="10800000" flipV="1">
            <a:off x="17783948" y="4896981"/>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14" name="Picture 513">
            <a:extLst>
              <a:ext uri="{FF2B5EF4-FFF2-40B4-BE49-F238E27FC236}">
                <a16:creationId xmlns:a16="http://schemas.microsoft.com/office/drawing/2014/main" id="{95D3E79A-BEAF-40E7-83F5-499CDE9B25FF}"/>
              </a:ext>
            </a:extLst>
          </p:cNvPr>
          <p:cNvPicPr preferRelativeResize="0">
            <a:picLocks/>
          </p:cNvPicPr>
          <p:nvPr/>
        </p:nvPicPr>
        <p:blipFill rotWithShape="1">
          <a:blip r:embed="rId14"/>
          <a:srcRect l="10563" t="32169" r="79236" b="45103"/>
          <a:stretch/>
        </p:blipFill>
        <p:spPr>
          <a:xfrm>
            <a:off x="20533482" y="4921629"/>
            <a:ext cx="667512" cy="786384"/>
          </a:xfrm>
          <a:prstGeom prst="ellipse">
            <a:avLst/>
          </a:prstGeom>
          <a:ln>
            <a:solidFill>
              <a:schemeClr val="accent1"/>
            </a:solidFill>
          </a:ln>
        </p:spPr>
      </p:pic>
      <p:pic>
        <p:nvPicPr>
          <p:cNvPr id="516" name="Picture 515">
            <a:extLst>
              <a:ext uri="{FF2B5EF4-FFF2-40B4-BE49-F238E27FC236}">
                <a16:creationId xmlns:a16="http://schemas.microsoft.com/office/drawing/2014/main" id="{6AD618D3-6F5B-4A6B-8243-65978C96400D}"/>
              </a:ext>
            </a:extLst>
          </p:cNvPr>
          <p:cNvPicPr preferRelativeResize="0">
            <a:picLocks/>
          </p:cNvPicPr>
          <p:nvPr/>
        </p:nvPicPr>
        <p:blipFill rotWithShape="1">
          <a:blip r:embed="rId14"/>
          <a:srcRect l="10563" t="32169" r="79236" b="45103"/>
          <a:stretch/>
        </p:blipFill>
        <p:spPr>
          <a:xfrm>
            <a:off x="29067321" y="5649139"/>
            <a:ext cx="667512" cy="786384"/>
          </a:xfrm>
          <a:prstGeom prst="ellipse">
            <a:avLst/>
          </a:prstGeom>
          <a:ln>
            <a:solidFill>
              <a:schemeClr val="accent1"/>
            </a:solidFill>
          </a:ln>
        </p:spPr>
      </p:pic>
      <p:pic>
        <p:nvPicPr>
          <p:cNvPr id="11" name="Picture 10">
            <a:extLst>
              <a:ext uri="{FF2B5EF4-FFF2-40B4-BE49-F238E27FC236}">
                <a16:creationId xmlns:a16="http://schemas.microsoft.com/office/drawing/2014/main" id="{158FA622-9E14-4F1E-A03B-2C568DB39D4F}"/>
              </a:ext>
            </a:extLst>
          </p:cNvPr>
          <p:cNvPicPr preferRelativeResize="0">
            <a:picLocks/>
          </p:cNvPicPr>
          <p:nvPr/>
        </p:nvPicPr>
        <p:blipFill>
          <a:blip r:embed="rId44"/>
          <a:stretch>
            <a:fillRect/>
          </a:stretch>
        </p:blipFill>
        <p:spPr>
          <a:xfrm>
            <a:off x="29067321" y="4802021"/>
            <a:ext cx="667512" cy="786384"/>
          </a:xfrm>
          <a:prstGeom prst="flowChartConnector">
            <a:avLst/>
          </a:prstGeom>
        </p:spPr>
      </p:pic>
      <p:pic>
        <p:nvPicPr>
          <p:cNvPr id="16" name="Picture 15">
            <a:extLst>
              <a:ext uri="{FF2B5EF4-FFF2-40B4-BE49-F238E27FC236}">
                <a16:creationId xmlns:a16="http://schemas.microsoft.com/office/drawing/2014/main" id="{01A49B3A-D43E-4F01-AA8D-B19B99389CC8}"/>
              </a:ext>
            </a:extLst>
          </p:cNvPr>
          <p:cNvPicPr preferRelativeResize="0">
            <a:picLocks/>
          </p:cNvPicPr>
          <p:nvPr/>
        </p:nvPicPr>
        <p:blipFill>
          <a:blip r:embed="rId45"/>
          <a:stretch>
            <a:fillRect/>
          </a:stretch>
        </p:blipFill>
        <p:spPr>
          <a:xfrm>
            <a:off x="20533463" y="4919564"/>
            <a:ext cx="667512" cy="786384"/>
          </a:xfrm>
          <a:prstGeom prst="flowChartConnector">
            <a:avLst/>
          </a:prstGeom>
        </p:spPr>
      </p:pic>
      <p:pic>
        <p:nvPicPr>
          <p:cNvPr id="18" name="Picture 17">
            <a:extLst>
              <a:ext uri="{FF2B5EF4-FFF2-40B4-BE49-F238E27FC236}">
                <a16:creationId xmlns:a16="http://schemas.microsoft.com/office/drawing/2014/main" id="{806169DB-E898-4A13-BE6B-DC5662772FF2}"/>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9048383" y="5646109"/>
            <a:ext cx="694944" cy="786384"/>
          </a:xfrm>
          <a:prstGeom prst="flowChartConnector">
            <a:avLst/>
          </a:prstGeom>
        </p:spPr>
      </p:pic>
      <p:pic>
        <p:nvPicPr>
          <p:cNvPr id="326" name="Picture 325">
            <a:extLst>
              <a:ext uri="{FF2B5EF4-FFF2-40B4-BE49-F238E27FC236}">
                <a16:creationId xmlns:a16="http://schemas.microsoft.com/office/drawing/2014/main" id="{2A1AD029-2346-4D3F-A824-4C79DEA4C3B1}"/>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530264" y="5176507"/>
            <a:ext cx="667511" cy="786382"/>
          </a:xfrm>
          <a:prstGeom prst="ellipse">
            <a:avLst/>
          </a:prstGeom>
          <a:ln w="12700" cap="rnd">
            <a:solidFill>
              <a:schemeClr val="bg1"/>
            </a:solidFill>
            <a:prstDash val="solid"/>
          </a:ln>
          <a:effectLst/>
        </p:spPr>
      </p:pic>
      <p:pic>
        <p:nvPicPr>
          <p:cNvPr id="3074" name="Picture 2" descr="https://ids.se.com/image/user_male_portrait?img_id=1553357&amp;img_id_token=zdVtdniOAt8GdpEpOOZ%2BDxe96ig%3D&amp;t=1586958629016">
            <a:extLst>
              <a:ext uri="{FF2B5EF4-FFF2-40B4-BE49-F238E27FC236}">
                <a16:creationId xmlns:a16="http://schemas.microsoft.com/office/drawing/2014/main" id="{42A69950-02C6-48F6-BAC6-51E6D0A03B2F}"/>
              </a:ext>
            </a:extLst>
          </p:cNvPr>
          <p:cNvPicPr preferRelativeResize="0">
            <a:picLocks noChangeArrowheads="1"/>
          </p:cNvPicPr>
          <p:nvPr/>
        </p:nvPicPr>
        <p:blipFill rotWithShape="1">
          <a:blip r:embed="rId48" cstate="email">
            <a:extLst>
              <a:ext uri="{28A0092B-C50C-407E-A947-70E740481C1C}">
                <a14:useLocalDpi xmlns:a14="http://schemas.microsoft.com/office/drawing/2010/main" val="0"/>
              </a:ext>
            </a:extLst>
          </a:blip>
          <a:srcRect r="20593"/>
          <a:stretch/>
        </p:blipFill>
        <p:spPr bwMode="auto">
          <a:xfrm>
            <a:off x="5856765" y="3232044"/>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0" name="TextBox 309">
            <a:extLst>
              <a:ext uri="{FF2B5EF4-FFF2-40B4-BE49-F238E27FC236}">
                <a16:creationId xmlns:a16="http://schemas.microsoft.com/office/drawing/2014/main" id="{F8CF87F5-9FC2-4CC7-BE31-F1E9207A2285}"/>
              </a:ext>
            </a:extLst>
          </p:cNvPr>
          <p:cNvSpPr txBox="1"/>
          <p:nvPr/>
        </p:nvSpPr>
        <p:spPr>
          <a:xfrm>
            <a:off x="4596280" y="4308307"/>
            <a:ext cx="2368297" cy="6158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200" dirty="0"/>
              <a:t>Fernando Rodriguez</a:t>
            </a:r>
          </a:p>
          <a:p>
            <a:r>
              <a:rPr lang="en-US" sz="601" dirty="0"/>
              <a:t>                </a:t>
            </a:r>
            <a:r>
              <a:rPr lang="en-US" sz="1000" dirty="0"/>
              <a:t>Project Manager, MTY MEX</a:t>
            </a:r>
          </a:p>
          <a:p>
            <a:r>
              <a:rPr lang="en-US" sz="1000" dirty="0"/>
              <a:t>CoS (SBO-REB), QVE</a:t>
            </a:r>
          </a:p>
        </p:txBody>
      </p:sp>
      <p:pic>
        <p:nvPicPr>
          <p:cNvPr id="311" name="Picture 2" descr="https://spiceportal.schneider-electric.com/image/user_male_portrait?img_id=1552731&amp;img_id_token=zVTbmB4x5%2B4fnNTz3XR3LWD5h2g%3D&amp;t=1527601868564">
            <a:extLst>
              <a:ext uri="{FF2B5EF4-FFF2-40B4-BE49-F238E27FC236}">
                <a16:creationId xmlns:a16="http://schemas.microsoft.com/office/drawing/2014/main" id="{03756537-1759-43E8-A8B7-84B26CFA8DCC}"/>
              </a:ext>
            </a:extLst>
          </p:cNvPr>
          <p:cNvPicPr preferRelativeResize="0">
            <a:picLocks noChangeArrowheads="1"/>
          </p:cNvPicPr>
          <p:nvPr/>
        </p:nvPicPr>
        <p:blipFill>
          <a:blip r:embed="rId49" cstate="email">
            <a:extLst>
              <a:ext uri="{28A0092B-C50C-407E-A947-70E740481C1C}">
                <a14:useLocalDpi xmlns:a14="http://schemas.microsoft.com/office/drawing/2010/main" val="0"/>
              </a:ext>
            </a:extLst>
          </a:blip>
          <a:srcRect/>
          <a:stretch>
            <a:fillRect/>
          </a:stretch>
        </p:blipFill>
        <p:spPr bwMode="auto">
          <a:xfrm>
            <a:off x="4410895" y="4235061"/>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20" name="TextBox 319">
            <a:extLst>
              <a:ext uri="{FF2B5EF4-FFF2-40B4-BE49-F238E27FC236}">
                <a16:creationId xmlns:a16="http://schemas.microsoft.com/office/drawing/2014/main" id="{CF98489A-8FAC-4C44-A1FA-CE00D6EC3559}"/>
              </a:ext>
            </a:extLst>
          </p:cNvPr>
          <p:cNvSpPr txBox="1"/>
          <p:nvPr/>
        </p:nvSpPr>
        <p:spPr>
          <a:xfrm>
            <a:off x="4596280" y="5146155"/>
            <a:ext cx="2368297" cy="6158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200" dirty="0"/>
              <a:t>Armando Romero</a:t>
            </a:r>
          </a:p>
          <a:p>
            <a:r>
              <a:rPr lang="en-US" sz="601" dirty="0"/>
              <a:t>                </a:t>
            </a:r>
            <a:r>
              <a:rPr lang="en-US" sz="1000" dirty="0"/>
              <a:t>Project Manager, MTY MEX</a:t>
            </a:r>
          </a:p>
          <a:p>
            <a:r>
              <a:rPr lang="en-US" sz="1000" dirty="0"/>
              <a:t>CoS (SBO-REB), QVE</a:t>
            </a:r>
          </a:p>
        </p:txBody>
      </p:sp>
      <p:pic>
        <p:nvPicPr>
          <p:cNvPr id="371" name="Picture 4" descr="https://ids.se.com/image/user_male_portrait?img_id=18065812&amp;img_id_token=6D8gSdjr7b%2Bgw4KXxdSL0z76lhQ%3D&amp;t=1587064114173">
            <a:extLst>
              <a:ext uri="{FF2B5EF4-FFF2-40B4-BE49-F238E27FC236}">
                <a16:creationId xmlns:a16="http://schemas.microsoft.com/office/drawing/2014/main" id="{3FDB2420-E7FC-405E-88AA-DAF26314B1A7}"/>
              </a:ext>
            </a:extLst>
          </p:cNvPr>
          <p:cNvPicPr preferRelativeResize="0">
            <a:picLocks noChangeArrowheads="1"/>
          </p:cNvPicPr>
          <p:nvPr/>
        </p:nvPicPr>
        <p:blipFill>
          <a:blip r:embed="rId50" cstate="email">
            <a:extLst>
              <a:ext uri="{28A0092B-C50C-407E-A947-70E740481C1C}">
                <a14:useLocalDpi xmlns:a14="http://schemas.microsoft.com/office/drawing/2010/main" val="0"/>
              </a:ext>
            </a:extLst>
          </a:blip>
          <a:srcRect/>
          <a:stretch>
            <a:fillRect/>
          </a:stretch>
        </p:blipFill>
        <p:spPr bwMode="auto">
          <a:xfrm>
            <a:off x="4410512" y="5078279"/>
            <a:ext cx="667512" cy="786384"/>
          </a:xfrm>
          <a:prstGeom prst="flowChartConnector">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22" name="Picture 421">
            <a:extLst>
              <a:ext uri="{FF2B5EF4-FFF2-40B4-BE49-F238E27FC236}">
                <a16:creationId xmlns:a16="http://schemas.microsoft.com/office/drawing/2014/main" id="{93F0002F-2CE5-4518-8CC1-8F7A1EAC227E}"/>
              </a:ext>
            </a:extLst>
          </p:cNvPr>
          <p:cNvPicPr preferRelativeResize="0">
            <a:picLocks/>
          </p:cNvPicPr>
          <p:nvPr/>
        </p:nvPicPr>
        <p:blipFill>
          <a:blip r:embed="rId51" cstate="email">
            <a:extLst>
              <a:ext uri="{28A0092B-C50C-407E-A947-70E740481C1C}">
                <a14:useLocalDpi xmlns:a14="http://schemas.microsoft.com/office/drawing/2010/main" val="0"/>
              </a:ext>
            </a:extLst>
          </a:blip>
          <a:stretch>
            <a:fillRect/>
          </a:stretch>
        </p:blipFill>
        <p:spPr>
          <a:xfrm>
            <a:off x="4403393" y="5971530"/>
            <a:ext cx="667512" cy="786384"/>
          </a:xfrm>
          <a:prstGeom prst="flowChartConnector">
            <a:avLst/>
          </a:prstGeom>
        </p:spPr>
      </p:pic>
      <p:sp>
        <p:nvSpPr>
          <p:cNvPr id="423" name="TextBox 422">
            <a:extLst>
              <a:ext uri="{FF2B5EF4-FFF2-40B4-BE49-F238E27FC236}">
                <a16:creationId xmlns:a16="http://schemas.microsoft.com/office/drawing/2014/main" id="{56275396-118A-4145-9A99-125DF498E8E1}"/>
              </a:ext>
            </a:extLst>
          </p:cNvPr>
          <p:cNvSpPr txBox="1"/>
          <p:nvPr/>
        </p:nvSpPr>
        <p:spPr>
          <a:xfrm>
            <a:off x="7438669" y="4308267"/>
            <a:ext cx="236829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Jaime Rodriguez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425" name="Picture 4" descr="https://ids.se.com/image/user_male_portrait?img_id=26507671&amp;img_id_token=mie9IZDYNwEUAL%2F%2B73FZdZad3To%3D&amp;t=1587044244059">
            <a:extLst>
              <a:ext uri="{FF2B5EF4-FFF2-40B4-BE49-F238E27FC236}">
                <a16:creationId xmlns:a16="http://schemas.microsoft.com/office/drawing/2014/main" id="{AAA4D2E0-9D72-4484-B1C6-C58619B84883}"/>
              </a:ext>
            </a:extLst>
          </p:cNvPr>
          <p:cNvPicPr preferRelativeResize="0">
            <a:picLocks noChangeArrowheads="1"/>
          </p:cNvPicPr>
          <p:nvPr/>
        </p:nvPicPr>
        <p:blipFill>
          <a:blip r:embed="rId52" cstate="email">
            <a:extLst>
              <a:ext uri="{28A0092B-C50C-407E-A947-70E740481C1C}">
                <a14:useLocalDpi xmlns:a14="http://schemas.microsoft.com/office/drawing/2010/main" val="0"/>
              </a:ext>
            </a:extLst>
          </a:blip>
          <a:srcRect/>
          <a:stretch>
            <a:fillRect/>
          </a:stretch>
        </p:blipFill>
        <p:spPr bwMode="auto">
          <a:xfrm>
            <a:off x="7318176" y="4240007"/>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28" name="Picture 427">
            <a:extLst>
              <a:ext uri="{FF2B5EF4-FFF2-40B4-BE49-F238E27FC236}">
                <a16:creationId xmlns:a16="http://schemas.microsoft.com/office/drawing/2014/main" id="{E92EAC42-DE76-4C6F-B01D-290C2FF327DB}"/>
              </a:ext>
            </a:extLst>
          </p:cNvPr>
          <p:cNvPicPr preferRelativeResize="0">
            <a:picLocks/>
          </p:cNvPicPr>
          <p:nvPr/>
        </p:nvPicPr>
        <p:blipFill rotWithShape="1">
          <a:blip r:embed="rId53"/>
          <a:srcRect l="8322" t="76075" r="88197" b="15802"/>
          <a:stretch/>
        </p:blipFill>
        <p:spPr>
          <a:xfrm>
            <a:off x="7314728" y="5070870"/>
            <a:ext cx="667512" cy="786384"/>
          </a:xfrm>
          <a:prstGeom prst="flowChartConnector">
            <a:avLst/>
          </a:prstGeom>
        </p:spPr>
      </p:pic>
      <p:pic>
        <p:nvPicPr>
          <p:cNvPr id="429" name="Picture 428">
            <a:extLst>
              <a:ext uri="{FF2B5EF4-FFF2-40B4-BE49-F238E27FC236}">
                <a16:creationId xmlns:a16="http://schemas.microsoft.com/office/drawing/2014/main" id="{97E43423-8B9B-465E-BB01-6DA0F950A283}"/>
              </a:ext>
            </a:extLst>
          </p:cNvPr>
          <p:cNvPicPr preferRelativeResize="0">
            <a:picLocks/>
          </p:cNvPicPr>
          <p:nvPr/>
        </p:nvPicPr>
        <p:blipFill>
          <a:blip r:embed="rId54"/>
          <a:stretch>
            <a:fillRect/>
          </a:stretch>
        </p:blipFill>
        <p:spPr>
          <a:xfrm>
            <a:off x="7312423" y="5969488"/>
            <a:ext cx="667512" cy="78638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30" name="TextBox 429">
            <a:extLst>
              <a:ext uri="{FF2B5EF4-FFF2-40B4-BE49-F238E27FC236}">
                <a16:creationId xmlns:a16="http://schemas.microsoft.com/office/drawing/2014/main" id="{D3694722-1C65-488D-AAD5-3578242E8AB1}"/>
              </a:ext>
            </a:extLst>
          </p:cNvPr>
          <p:cNvSpPr txBox="1"/>
          <p:nvPr/>
        </p:nvSpPr>
        <p:spPr>
          <a:xfrm>
            <a:off x="10977052" y="5125682"/>
            <a:ext cx="236829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pPr algn="l"/>
            <a:r>
              <a:rPr lang="en-US" sz="1000" dirty="0"/>
              <a:t>          CoS (SBO-REB), QVE</a:t>
            </a:r>
          </a:p>
        </p:txBody>
      </p:sp>
      <p:pic>
        <p:nvPicPr>
          <p:cNvPr id="431" name="Picture 430">
            <a:extLst>
              <a:ext uri="{FF2B5EF4-FFF2-40B4-BE49-F238E27FC236}">
                <a16:creationId xmlns:a16="http://schemas.microsoft.com/office/drawing/2014/main" id="{C22F8DC0-C87C-4F9C-8160-C7609BCB01C4}"/>
              </a:ext>
            </a:extLst>
          </p:cNvPr>
          <p:cNvPicPr preferRelativeResize="0">
            <a:picLocks/>
          </p:cNvPicPr>
          <p:nvPr/>
        </p:nvPicPr>
        <p:blipFill>
          <a:blip r:embed="rId55"/>
          <a:stretch>
            <a:fillRect/>
          </a:stretch>
        </p:blipFill>
        <p:spPr>
          <a:xfrm>
            <a:off x="10707208" y="5064902"/>
            <a:ext cx="667512" cy="786384"/>
          </a:xfrm>
          <a:prstGeom prst="ellipse">
            <a:avLst/>
          </a:prstGeom>
          <a:ln w="12700"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sp>
        <p:nvSpPr>
          <p:cNvPr id="443" name="TextBox 442">
            <a:extLst>
              <a:ext uri="{FF2B5EF4-FFF2-40B4-BE49-F238E27FC236}">
                <a16:creationId xmlns:a16="http://schemas.microsoft.com/office/drawing/2014/main" id="{8693A15D-88E1-4112-A735-E6E6E0107B62}"/>
              </a:ext>
            </a:extLst>
          </p:cNvPr>
          <p:cNvSpPr txBox="1"/>
          <p:nvPr/>
        </p:nvSpPr>
        <p:spPr>
          <a:xfrm>
            <a:off x="10977052" y="6014065"/>
            <a:ext cx="2368289"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Vanessa Lucio</a:t>
            </a:r>
          </a:p>
          <a:p>
            <a:r>
              <a:rPr lang="en-US" sz="1001" dirty="0"/>
              <a:t>    </a:t>
            </a:r>
            <a:r>
              <a:rPr lang="en-US" sz="1000" dirty="0"/>
              <a:t>Project Manager, MTY MEX</a:t>
            </a:r>
          </a:p>
          <a:p>
            <a:pPr algn="l"/>
            <a:r>
              <a:rPr lang="en-US" sz="1000" dirty="0"/>
              <a:t>          CoS (SBO-REB), QVE</a:t>
            </a:r>
          </a:p>
        </p:txBody>
      </p:sp>
      <p:pic>
        <p:nvPicPr>
          <p:cNvPr id="3080" name="Picture 8" descr="https://ids.se.com/image/user_male_portrait?img_id=28752520&amp;img_id_token=Lwjjp%2FkpGi4WvkDo6XjsykHqlO0%3D&amp;t=1587073855625">
            <a:extLst>
              <a:ext uri="{FF2B5EF4-FFF2-40B4-BE49-F238E27FC236}">
                <a16:creationId xmlns:a16="http://schemas.microsoft.com/office/drawing/2014/main" id="{063FAC20-A4EB-4F81-91C2-B7CD4CD97575}"/>
              </a:ext>
            </a:extLst>
          </p:cNvPr>
          <p:cNvPicPr preferRelativeResize="0">
            <a:picLocks noChangeArrowheads="1"/>
          </p:cNvPicPr>
          <p:nvPr/>
        </p:nvPicPr>
        <p:blipFill>
          <a:blip r:embed="rId56" cstate="email">
            <a:extLst>
              <a:ext uri="{28A0092B-C50C-407E-A947-70E740481C1C}">
                <a14:useLocalDpi xmlns:a14="http://schemas.microsoft.com/office/drawing/2010/main" val="0"/>
              </a:ext>
            </a:extLst>
          </a:blip>
          <a:srcRect/>
          <a:stretch>
            <a:fillRect/>
          </a:stretch>
        </p:blipFill>
        <p:spPr bwMode="auto">
          <a:xfrm>
            <a:off x="10715358" y="5957857"/>
            <a:ext cx="667512" cy="786384"/>
          </a:xfrm>
          <a:prstGeom prst="flowChartConnector">
            <a:avLst/>
          </a:prstGeom>
          <a:noFill/>
          <a:ln w="3175">
            <a:solidFill>
              <a:schemeClr val="accent1"/>
            </a:solidFill>
          </a:ln>
          <a:extLst>
            <a:ext uri="{909E8E84-426E-40DD-AFC4-6F175D3DCCD1}">
              <a14:hiddenFill xmlns:a14="http://schemas.microsoft.com/office/drawing/2010/main">
                <a:solidFill>
                  <a:srgbClr val="FFFFFF"/>
                </a:solidFill>
              </a14:hiddenFill>
            </a:ext>
          </a:extLst>
        </p:spPr>
      </p:pic>
      <p:pic>
        <p:nvPicPr>
          <p:cNvPr id="444" name="Picture 2" descr="https://ids.se.com/image/user_male_portrait?img_id=61115667&amp;img_id_token=L21HrFsVeJBOjNvt%2F6n8m1sxnJU%3D&amp;t=1587061662656">
            <a:extLst>
              <a:ext uri="{FF2B5EF4-FFF2-40B4-BE49-F238E27FC236}">
                <a16:creationId xmlns:a16="http://schemas.microsoft.com/office/drawing/2014/main" id="{275104B1-E7DB-4BB1-A1E3-E1E2FD27385D}"/>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10703400" y="6877601"/>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45" name="TextBox 444">
            <a:extLst>
              <a:ext uri="{FF2B5EF4-FFF2-40B4-BE49-F238E27FC236}">
                <a16:creationId xmlns:a16="http://schemas.microsoft.com/office/drawing/2014/main" id="{407C3EFD-DF12-4CB3-B2B6-28A77936D791}"/>
              </a:ext>
            </a:extLst>
          </p:cNvPr>
          <p:cNvSpPr txBox="1"/>
          <p:nvPr/>
        </p:nvSpPr>
        <p:spPr>
          <a:xfrm>
            <a:off x="14171559" y="4269210"/>
            <a:ext cx="2368289"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Selene Galvan</a:t>
            </a:r>
          </a:p>
          <a:p>
            <a:r>
              <a:rPr lang="en-US" sz="1001" dirty="0"/>
              <a:t>        </a:t>
            </a:r>
            <a:r>
              <a:rPr lang="en-US" sz="1000" dirty="0"/>
              <a:t>Project Manager, MTY MEX</a:t>
            </a:r>
          </a:p>
          <a:p>
            <a:pPr algn="l"/>
            <a:r>
              <a:rPr lang="en-US" sz="1000" dirty="0"/>
              <a:t>            CoS (SBO-REB), QVE</a:t>
            </a:r>
          </a:p>
        </p:txBody>
      </p:sp>
      <p:pic>
        <p:nvPicPr>
          <p:cNvPr id="446" name="Picture 2" descr="https://ids.se.com/image/user_male_portrait?img_id=8676182&amp;img_id_token=vKCkK0kjApmZQCRbq9hWZKt5%2FOI%3D&amp;t=1575037869705">
            <a:extLst>
              <a:ext uri="{FF2B5EF4-FFF2-40B4-BE49-F238E27FC236}">
                <a16:creationId xmlns:a16="http://schemas.microsoft.com/office/drawing/2014/main" id="{99B7DFC2-1CD3-4B6C-B7BF-2D8F51799D34}"/>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13984106" y="4190918"/>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47" name="TextBox 446">
            <a:extLst>
              <a:ext uri="{FF2B5EF4-FFF2-40B4-BE49-F238E27FC236}">
                <a16:creationId xmlns:a16="http://schemas.microsoft.com/office/drawing/2014/main" id="{621EF8D2-EC25-4FCF-A6A1-824E13FC3EEA}"/>
              </a:ext>
            </a:extLst>
          </p:cNvPr>
          <p:cNvSpPr txBox="1"/>
          <p:nvPr/>
        </p:nvSpPr>
        <p:spPr>
          <a:xfrm>
            <a:off x="14171830" y="6000200"/>
            <a:ext cx="236828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00" dirty="0"/>
              <a:t>           Open position</a:t>
            </a:r>
          </a:p>
          <a:p>
            <a:pPr algn="l"/>
            <a:r>
              <a:rPr lang="en-US" sz="1000" dirty="0"/>
              <a:t>           Project Manager, MTY MEX</a:t>
            </a:r>
          </a:p>
          <a:p>
            <a:pPr algn="l"/>
            <a:r>
              <a:rPr lang="en-US" sz="1000" dirty="0"/>
              <a:t>           CoS (SBO-REB), QVE</a:t>
            </a:r>
          </a:p>
        </p:txBody>
      </p:sp>
      <p:sp>
        <p:nvSpPr>
          <p:cNvPr id="449" name="TextBox 448">
            <a:extLst>
              <a:ext uri="{FF2B5EF4-FFF2-40B4-BE49-F238E27FC236}">
                <a16:creationId xmlns:a16="http://schemas.microsoft.com/office/drawing/2014/main" id="{085EBDC9-B999-41BC-BFAE-7D052B26A2D4}"/>
              </a:ext>
            </a:extLst>
          </p:cNvPr>
          <p:cNvSpPr txBox="1"/>
          <p:nvPr/>
        </p:nvSpPr>
        <p:spPr>
          <a:xfrm>
            <a:off x="14185840" y="5097424"/>
            <a:ext cx="236828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00" dirty="0"/>
              <a:t>            Open Position</a:t>
            </a:r>
          </a:p>
          <a:p>
            <a:pPr algn="l"/>
            <a:r>
              <a:rPr lang="en-US" sz="1000" dirty="0"/>
              <a:t>            Project Manager, MTY MEX</a:t>
            </a:r>
          </a:p>
          <a:p>
            <a:pPr algn="l"/>
            <a:r>
              <a:rPr lang="en-US" sz="1000" dirty="0"/>
              <a:t>            CoS (SBO-REB), QVE</a:t>
            </a:r>
          </a:p>
        </p:txBody>
      </p:sp>
      <p:cxnSp>
        <p:nvCxnSpPr>
          <p:cNvPr id="451" name="Straight Arrow Connector 450">
            <a:extLst>
              <a:ext uri="{FF2B5EF4-FFF2-40B4-BE49-F238E27FC236}">
                <a16:creationId xmlns:a16="http://schemas.microsoft.com/office/drawing/2014/main" id="{20FCCB5B-460C-4C4E-A31E-240ED3098694}"/>
              </a:ext>
            </a:extLst>
          </p:cNvPr>
          <p:cNvCxnSpPr>
            <a:cxnSpLocks/>
          </p:cNvCxnSpPr>
          <p:nvPr/>
        </p:nvCxnSpPr>
        <p:spPr>
          <a:xfrm>
            <a:off x="13589000" y="5454650"/>
            <a:ext cx="377113" cy="59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2" name="Straight Arrow Connector 451">
            <a:extLst>
              <a:ext uri="{FF2B5EF4-FFF2-40B4-BE49-F238E27FC236}">
                <a16:creationId xmlns:a16="http://schemas.microsoft.com/office/drawing/2014/main" id="{9D01381E-2C16-433C-970A-69B72E80D4FF}"/>
              </a:ext>
            </a:extLst>
          </p:cNvPr>
          <p:cNvCxnSpPr>
            <a:cxnSpLocks/>
          </p:cNvCxnSpPr>
          <p:nvPr/>
        </p:nvCxnSpPr>
        <p:spPr>
          <a:xfrm>
            <a:off x="13614830" y="4589496"/>
            <a:ext cx="377113" cy="59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651C11B-A90E-4B78-A3BB-B6FD73C463BB}"/>
              </a:ext>
            </a:extLst>
          </p:cNvPr>
          <p:cNvPicPr preferRelativeResize="0">
            <a:picLocks/>
          </p:cNvPicPr>
          <p:nvPr/>
        </p:nvPicPr>
        <p:blipFill rotWithShape="1">
          <a:blip r:embed="rId59" cstate="email">
            <a:extLst>
              <a:ext uri="{28A0092B-C50C-407E-A947-70E740481C1C}">
                <a14:useLocalDpi xmlns:a14="http://schemas.microsoft.com/office/drawing/2010/main" val="0"/>
              </a:ext>
            </a:extLst>
          </a:blip>
          <a:srcRect l="32433" t="7332" r="33388" b="40412"/>
          <a:stretch/>
        </p:blipFill>
        <p:spPr>
          <a:xfrm>
            <a:off x="22462951" y="8770157"/>
            <a:ext cx="667512" cy="786384"/>
          </a:xfrm>
          <a:prstGeom prst="flowChartConnector">
            <a:avLst/>
          </a:prstGeom>
          <a:ln>
            <a:solidFill>
              <a:schemeClr val="bg1"/>
            </a:solidFill>
          </a:ln>
        </p:spPr>
      </p:pic>
      <p:pic>
        <p:nvPicPr>
          <p:cNvPr id="19" name="Picture 18">
            <a:extLst>
              <a:ext uri="{FF2B5EF4-FFF2-40B4-BE49-F238E27FC236}">
                <a16:creationId xmlns:a16="http://schemas.microsoft.com/office/drawing/2014/main" id="{BA461786-CC84-4F10-9482-267CDB7E3C1B}"/>
              </a:ext>
            </a:extLst>
          </p:cNvPr>
          <p:cNvPicPr preferRelativeResize="0">
            <a:picLocks/>
          </p:cNvPicPr>
          <p:nvPr/>
        </p:nvPicPr>
        <p:blipFill>
          <a:blip r:embed="rId60" cstate="email">
            <a:extLst>
              <a:ext uri="{28A0092B-C50C-407E-A947-70E740481C1C}">
                <a14:useLocalDpi xmlns:a14="http://schemas.microsoft.com/office/drawing/2010/main" val="0"/>
              </a:ext>
            </a:extLst>
          </a:blip>
          <a:stretch>
            <a:fillRect/>
          </a:stretch>
        </p:blipFill>
        <p:spPr>
          <a:xfrm>
            <a:off x="19454140" y="12502718"/>
            <a:ext cx="667512" cy="786384"/>
          </a:xfrm>
          <a:prstGeom prst="flowChartConnector">
            <a:avLst/>
          </a:prstGeom>
        </p:spPr>
      </p:pic>
      <p:sp>
        <p:nvSpPr>
          <p:cNvPr id="299" name="TextBox 298">
            <a:extLst>
              <a:ext uri="{FF2B5EF4-FFF2-40B4-BE49-F238E27FC236}">
                <a16:creationId xmlns:a16="http://schemas.microsoft.com/office/drawing/2014/main" id="{06CE8B3E-E786-468C-B284-80DD5A5ED9BC}"/>
              </a:ext>
            </a:extLst>
          </p:cNvPr>
          <p:cNvSpPr txBox="1"/>
          <p:nvPr/>
        </p:nvSpPr>
        <p:spPr>
          <a:xfrm>
            <a:off x="7438776" y="6939508"/>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sz="500" dirty="0"/>
              <a:t> </a:t>
            </a:r>
          </a:p>
          <a:p>
            <a:endParaRPr lang="en-US" sz="100" dirty="0"/>
          </a:p>
          <a:p>
            <a:r>
              <a:rPr lang="en-US" dirty="0"/>
              <a:t>           Open Position</a:t>
            </a:r>
            <a:endParaRPr lang="en-US" sz="800" dirty="0"/>
          </a:p>
        </p:txBody>
      </p:sp>
      <p:pic>
        <p:nvPicPr>
          <p:cNvPr id="301" name="Picture 300">
            <a:extLst>
              <a:ext uri="{FF2B5EF4-FFF2-40B4-BE49-F238E27FC236}">
                <a16:creationId xmlns:a16="http://schemas.microsoft.com/office/drawing/2014/main" id="{55D441A6-5804-490A-9462-282D74FE8B1C}"/>
              </a:ext>
            </a:extLst>
          </p:cNvPr>
          <p:cNvPicPr preferRelativeResize="0">
            <a:picLocks/>
          </p:cNvPicPr>
          <p:nvPr/>
        </p:nvPicPr>
        <p:blipFill rotWithShape="1">
          <a:blip r:embed="rId14"/>
          <a:srcRect l="10563" t="32169" r="79236" b="45103"/>
          <a:stretch/>
        </p:blipFill>
        <p:spPr>
          <a:xfrm>
            <a:off x="7312359" y="6873700"/>
            <a:ext cx="667512" cy="786384"/>
          </a:xfrm>
          <a:prstGeom prst="ellipse">
            <a:avLst/>
          </a:prstGeom>
          <a:ln>
            <a:solidFill>
              <a:schemeClr val="accent1"/>
            </a:solidFill>
          </a:ln>
        </p:spPr>
      </p:pic>
      <p:cxnSp>
        <p:nvCxnSpPr>
          <p:cNvPr id="303" name="Straight Arrow Connector 302">
            <a:extLst>
              <a:ext uri="{FF2B5EF4-FFF2-40B4-BE49-F238E27FC236}">
                <a16:creationId xmlns:a16="http://schemas.microsoft.com/office/drawing/2014/main" id="{A08A6F70-C57C-4338-9130-2DB1E5DC5674}"/>
              </a:ext>
            </a:extLst>
          </p:cNvPr>
          <p:cNvCxnSpPr>
            <a:cxnSpLocks/>
          </p:cNvCxnSpPr>
          <p:nvPr/>
        </p:nvCxnSpPr>
        <p:spPr>
          <a:xfrm>
            <a:off x="7056327" y="7289128"/>
            <a:ext cx="25603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7" name="Straight Arrow Connector 306">
            <a:extLst>
              <a:ext uri="{FF2B5EF4-FFF2-40B4-BE49-F238E27FC236}">
                <a16:creationId xmlns:a16="http://schemas.microsoft.com/office/drawing/2014/main" id="{9B819259-A0A3-4238-A6CC-E325CAF579BF}"/>
              </a:ext>
            </a:extLst>
          </p:cNvPr>
          <p:cNvCxnSpPr>
            <a:cxnSpLocks/>
          </p:cNvCxnSpPr>
          <p:nvPr/>
        </p:nvCxnSpPr>
        <p:spPr>
          <a:xfrm>
            <a:off x="13636874" y="8167954"/>
            <a:ext cx="3581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8" name="TextBox 307">
            <a:extLst>
              <a:ext uri="{FF2B5EF4-FFF2-40B4-BE49-F238E27FC236}">
                <a16:creationId xmlns:a16="http://schemas.microsoft.com/office/drawing/2014/main" id="{BE06C8E8-D022-4AB8-B85C-4721E6E8A4C2}"/>
              </a:ext>
            </a:extLst>
          </p:cNvPr>
          <p:cNvSpPr txBox="1"/>
          <p:nvPr/>
        </p:nvSpPr>
        <p:spPr>
          <a:xfrm>
            <a:off x="12430683" y="8668739"/>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sz="500" dirty="0"/>
              <a:t> </a:t>
            </a:r>
          </a:p>
          <a:p>
            <a:endParaRPr lang="en-US" sz="100" dirty="0"/>
          </a:p>
          <a:p>
            <a:r>
              <a:rPr lang="en-US" dirty="0"/>
              <a:t>           Open Position</a:t>
            </a:r>
            <a:endParaRPr lang="en-US" sz="800" dirty="0"/>
          </a:p>
        </p:txBody>
      </p:sp>
      <p:pic>
        <p:nvPicPr>
          <p:cNvPr id="312" name="Picture 311">
            <a:extLst>
              <a:ext uri="{FF2B5EF4-FFF2-40B4-BE49-F238E27FC236}">
                <a16:creationId xmlns:a16="http://schemas.microsoft.com/office/drawing/2014/main" id="{A5FC6D44-74EA-46FB-966E-D314DB1F63AA}"/>
              </a:ext>
            </a:extLst>
          </p:cNvPr>
          <p:cNvPicPr preferRelativeResize="0">
            <a:picLocks/>
          </p:cNvPicPr>
          <p:nvPr/>
        </p:nvPicPr>
        <p:blipFill rotWithShape="1">
          <a:blip r:embed="rId14"/>
          <a:srcRect l="10563" t="32169" r="79236" b="45103"/>
          <a:stretch/>
        </p:blipFill>
        <p:spPr>
          <a:xfrm>
            <a:off x="12304266" y="8602931"/>
            <a:ext cx="667512" cy="786384"/>
          </a:xfrm>
          <a:prstGeom prst="ellipse">
            <a:avLst/>
          </a:prstGeom>
          <a:ln>
            <a:solidFill>
              <a:schemeClr val="accent1"/>
            </a:solidFill>
          </a:ln>
        </p:spPr>
      </p:pic>
      <p:pic>
        <p:nvPicPr>
          <p:cNvPr id="318" name="Picture 317">
            <a:extLst>
              <a:ext uri="{FF2B5EF4-FFF2-40B4-BE49-F238E27FC236}">
                <a16:creationId xmlns:a16="http://schemas.microsoft.com/office/drawing/2014/main" id="{D8E11C4C-2CA2-48E7-A460-E18F6416723E}"/>
              </a:ext>
            </a:extLst>
          </p:cNvPr>
          <p:cNvPicPr preferRelativeResize="0">
            <a:picLocks/>
          </p:cNvPicPr>
          <p:nvPr/>
        </p:nvPicPr>
        <p:blipFill rotWithShape="1">
          <a:blip r:embed="rId14"/>
          <a:srcRect l="10563" t="32169" r="79236" b="45103"/>
          <a:stretch/>
        </p:blipFill>
        <p:spPr>
          <a:xfrm>
            <a:off x="29076846" y="6532273"/>
            <a:ext cx="667512" cy="786384"/>
          </a:xfrm>
          <a:prstGeom prst="ellipse">
            <a:avLst/>
          </a:prstGeom>
          <a:ln>
            <a:solidFill>
              <a:schemeClr val="accent1"/>
            </a:solidFill>
          </a:ln>
        </p:spPr>
      </p:pic>
      <p:pic>
        <p:nvPicPr>
          <p:cNvPr id="304" name="Picture 303">
            <a:extLst>
              <a:ext uri="{FF2B5EF4-FFF2-40B4-BE49-F238E27FC236}">
                <a16:creationId xmlns:a16="http://schemas.microsoft.com/office/drawing/2014/main" id="{AD99E0E1-0D3B-407D-BF02-5849B03045A0}"/>
              </a:ext>
            </a:extLst>
          </p:cNvPr>
          <p:cNvPicPr preferRelativeResize="0">
            <a:picLocks/>
          </p:cNvPicPr>
          <p:nvPr/>
        </p:nvPicPr>
        <p:blipFill rotWithShape="1">
          <a:blip r:embed="rId14"/>
          <a:srcRect l="10563" t="32169" r="79236" b="45103"/>
          <a:stretch/>
        </p:blipFill>
        <p:spPr>
          <a:xfrm>
            <a:off x="13965057" y="5888512"/>
            <a:ext cx="667512" cy="786384"/>
          </a:xfrm>
          <a:prstGeom prst="ellipse">
            <a:avLst/>
          </a:prstGeom>
          <a:ln>
            <a:solidFill>
              <a:schemeClr val="accent1"/>
            </a:solidFill>
          </a:ln>
        </p:spPr>
      </p:pic>
      <p:pic>
        <p:nvPicPr>
          <p:cNvPr id="330" name="Picture 329">
            <a:extLst>
              <a:ext uri="{FF2B5EF4-FFF2-40B4-BE49-F238E27FC236}">
                <a16:creationId xmlns:a16="http://schemas.microsoft.com/office/drawing/2014/main" id="{93E82BC8-04DA-4250-977A-4E61421E6277}"/>
              </a:ext>
            </a:extLst>
          </p:cNvPr>
          <p:cNvPicPr preferRelativeResize="0">
            <a:picLocks/>
          </p:cNvPicPr>
          <p:nvPr/>
        </p:nvPicPr>
        <p:blipFill rotWithShape="1">
          <a:blip r:embed="rId14"/>
          <a:srcRect l="10563" t="32169" r="79236" b="45103"/>
          <a:stretch/>
        </p:blipFill>
        <p:spPr>
          <a:xfrm>
            <a:off x="13982324" y="5046284"/>
            <a:ext cx="667512" cy="786384"/>
          </a:xfrm>
          <a:prstGeom prst="ellipse">
            <a:avLst/>
          </a:prstGeom>
          <a:ln>
            <a:solidFill>
              <a:schemeClr val="accent1"/>
            </a:solidFill>
          </a:ln>
        </p:spPr>
      </p:pic>
      <p:pic>
        <p:nvPicPr>
          <p:cNvPr id="352" name="Picture 351">
            <a:extLst>
              <a:ext uri="{FF2B5EF4-FFF2-40B4-BE49-F238E27FC236}">
                <a16:creationId xmlns:a16="http://schemas.microsoft.com/office/drawing/2014/main" id="{45E6A08D-AA46-4D5C-BE3F-2120CAEC9A14}"/>
              </a:ext>
            </a:extLst>
          </p:cNvPr>
          <p:cNvPicPr preferRelativeResize="0">
            <a:picLocks/>
          </p:cNvPicPr>
          <p:nvPr/>
        </p:nvPicPr>
        <p:blipFill rotWithShape="1">
          <a:blip r:embed="rId14"/>
          <a:srcRect l="10563" t="32169" r="79236" b="45103"/>
          <a:stretch/>
        </p:blipFill>
        <p:spPr>
          <a:xfrm>
            <a:off x="17803735" y="5801797"/>
            <a:ext cx="667512" cy="786384"/>
          </a:xfrm>
          <a:prstGeom prst="ellipse">
            <a:avLst/>
          </a:prstGeom>
          <a:ln>
            <a:solidFill>
              <a:schemeClr val="accent1"/>
            </a:solidFill>
          </a:ln>
        </p:spPr>
      </p:pic>
      <p:pic>
        <p:nvPicPr>
          <p:cNvPr id="359" name="Picture 358">
            <a:extLst>
              <a:ext uri="{FF2B5EF4-FFF2-40B4-BE49-F238E27FC236}">
                <a16:creationId xmlns:a16="http://schemas.microsoft.com/office/drawing/2014/main" id="{30023041-CA9C-4DDF-9BAF-2ECA226C0BE9}"/>
              </a:ext>
            </a:extLst>
          </p:cNvPr>
          <p:cNvPicPr preferRelativeResize="0">
            <a:picLocks/>
          </p:cNvPicPr>
          <p:nvPr/>
        </p:nvPicPr>
        <p:blipFill rotWithShape="1">
          <a:blip r:embed="rId14"/>
          <a:srcRect l="10563" t="32169" r="79236" b="45103"/>
          <a:stretch/>
        </p:blipFill>
        <p:spPr>
          <a:xfrm>
            <a:off x="17812327" y="6734144"/>
            <a:ext cx="667512" cy="786384"/>
          </a:xfrm>
          <a:prstGeom prst="ellipse">
            <a:avLst/>
          </a:prstGeom>
          <a:ln>
            <a:solidFill>
              <a:schemeClr val="accent1"/>
            </a:solidFill>
          </a:ln>
        </p:spPr>
      </p:pic>
      <p:pic>
        <p:nvPicPr>
          <p:cNvPr id="364" name="Picture 363">
            <a:extLst>
              <a:ext uri="{FF2B5EF4-FFF2-40B4-BE49-F238E27FC236}">
                <a16:creationId xmlns:a16="http://schemas.microsoft.com/office/drawing/2014/main" id="{4A432D6D-498B-40DF-A85B-C07DCBF571FB}"/>
              </a:ext>
            </a:extLst>
          </p:cNvPr>
          <p:cNvPicPr preferRelativeResize="0">
            <a:picLocks/>
          </p:cNvPicPr>
          <p:nvPr/>
        </p:nvPicPr>
        <p:blipFill rotWithShape="1">
          <a:blip r:embed="rId61" cstate="email">
            <a:extLst>
              <a:ext uri="{28A0092B-C50C-407E-A947-70E740481C1C}">
                <a14:useLocalDpi xmlns:a14="http://schemas.microsoft.com/office/drawing/2010/main" val="0"/>
              </a:ext>
            </a:extLst>
          </a:blip>
          <a:srcRect l="1049" t="21275" b="28801"/>
          <a:stretch/>
        </p:blipFill>
        <p:spPr>
          <a:xfrm>
            <a:off x="19340588" y="1235196"/>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366" name="Picture 365">
            <a:extLst>
              <a:ext uri="{FF2B5EF4-FFF2-40B4-BE49-F238E27FC236}">
                <a16:creationId xmlns:a16="http://schemas.microsoft.com/office/drawing/2014/main" id="{C0880BD3-725D-43F7-842A-364B1FB06A18}"/>
              </a:ext>
            </a:extLst>
          </p:cNvPr>
          <p:cNvPicPr preferRelativeResize="0">
            <a:picLocks/>
          </p:cNvPicPr>
          <p:nvPr/>
        </p:nvPicPr>
        <p:blipFill rotWithShape="1">
          <a:blip r:embed="rId14"/>
          <a:srcRect l="10563" t="32169" r="79236" b="45103"/>
          <a:stretch/>
        </p:blipFill>
        <p:spPr>
          <a:xfrm>
            <a:off x="26237339" y="6484465"/>
            <a:ext cx="667512" cy="786384"/>
          </a:xfrm>
          <a:prstGeom prst="ellipse">
            <a:avLst/>
          </a:prstGeom>
          <a:ln>
            <a:solidFill>
              <a:schemeClr val="accent1"/>
            </a:solidFill>
          </a:ln>
        </p:spPr>
      </p:pic>
      <p:pic>
        <p:nvPicPr>
          <p:cNvPr id="375" name="Picture 374">
            <a:extLst>
              <a:ext uri="{FF2B5EF4-FFF2-40B4-BE49-F238E27FC236}">
                <a16:creationId xmlns:a16="http://schemas.microsoft.com/office/drawing/2014/main" id="{E35ED8DA-E41F-49AF-9A28-10CF4A8D3D60}"/>
              </a:ext>
            </a:extLst>
          </p:cNvPr>
          <p:cNvPicPr preferRelativeResize="0">
            <a:picLocks/>
          </p:cNvPicPr>
          <p:nvPr/>
        </p:nvPicPr>
        <p:blipFill rotWithShape="1">
          <a:blip r:embed="rId14"/>
          <a:srcRect l="10563" t="32169" r="79236" b="45103"/>
          <a:stretch/>
        </p:blipFill>
        <p:spPr>
          <a:xfrm>
            <a:off x="26237339" y="7352636"/>
            <a:ext cx="667512" cy="786384"/>
          </a:xfrm>
          <a:prstGeom prst="ellipse">
            <a:avLst/>
          </a:prstGeom>
          <a:ln>
            <a:solidFill>
              <a:schemeClr val="accent1"/>
            </a:solidFill>
          </a:ln>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10524369" y="1229218"/>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9716505" y="6307433"/>
            <a:ext cx="10853" cy="178138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1389239" y="7686638"/>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58124573-885B-4187-89CD-2DA947730576}"/>
              </a:ext>
            </a:extLst>
          </p:cNvPr>
          <p:cNvGrpSpPr/>
          <p:nvPr/>
        </p:nvGrpSpPr>
        <p:grpSpPr>
          <a:xfrm>
            <a:off x="5268823" y="3373128"/>
            <a:ext cx="23669764" cy="8927504"/>
            <a:chOff x="5056172" y="2862766"/>
            <a:chExt cx="23669764" cy="8927504"/>
          </a:xfrm>
        </p:grpSpPr>
        <p:grpSp>
          <p:nvGrpSpPr>
            <p:cNvPr id="43" name="Group 42">
              <a:extLst>
                <a:ext uri="{FF2B5EF4-FFF2-40B4-BE49-F238E27FC236}">
                  <a16:creationId xmlns:a16="http://schemas.microsoft.com/office/drawing/2014/main" id="{31285BB1-B4AA-48DA-A278-460C5B7266B0}"/>
                </a:ext>
              </a:extLst>
            </p:cNvPr>
            <p:cNvGrpSpPr/>
            <p:nvPr/>
          </p:nvGrpSpPr>
          <p:grpSpPr>
            <a:xfrm>
              <a:off x="5056172" y="2862766"/>
              <a:ext cx="23669764" cy="8750530"/>
              <a:chOff x="4280156" y="2875513"/>
              <a:chExt cx="23669764" cy="8750530"/>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735304" y="6812589"/>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4400" b="1" dirty="0">
                    <a:solidFill>
                      <a:schemeClr val="bg1"/>
                    </a:solidFill>
                  </a:rPr>
                  <a:t>Madeleine Gutierrez</a:t>
                </a:r>
              </a:p>
              <a:p>
                <a:r>
                  <a:rPr lang="en-US" sz="2400" b="1" dirty="0">
                    <a:solidFill>
                      <a:schemeClr val="bg1"/>
                    </a:solidFill>
                  </a:rPr>
                  <a:t>            Industry, Digital Energy &amp; Secure Power, </a:t>
                </a: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6547112" y="6841355"/>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4400" b="1" dirty="0">
                    <a:solidFill>
                      <a:schemeClr val="bg1"/>
                    </a:solidFill>
                  </a:rPr>
                  <a:t>Karthik Machiraju</a:t>
                </a:r>
              </a:p>
              <a:p>
                <a:r>
                  <a:rPr lang="en-US" sz="2400" b="1" dirty="0">
                    <a:solidFill>
                      <a:schemeClr val="bg1"/>
                    </a:solidFill>
                  </a:rPr>
                  <a:t>        Power Products, Power Systems</a:t>
                </a:r>
                <a:r>
                  <a:rPr lang="en-US" sz="2000" b="1" dirty="0">
                    <a:solidFill>
                      <a:schemeClr val="bg1"/>
                    </a:solidFill>
                  </a:rPr>
                  <a:t>, Erlanger</a:t>
                </a:r>
                <a:r>
                  <a:rPr lang="en-US" sz="1400" b="1" dirty="0">
                    <a:solidFill>
                      <a:schemeClr val="bg1"/>
                    </a:solidFill>
                  </a:rPr>
                  <a:t>, KT</a:t>
                </a:r>
                <a:endParaRPr lang="en-US" sz="2000" b="1" dirty="0">
                  <a:solidFill>
                    <a:schemeClr val="bg1"/>
                  </a:solidFill>
                </a:endParaRPr>
              </a:p>
              <a:p>
                <a:r>
                  <a:rPr lang="en-US" sz="2800" dirty="0">
                    <a:solidFill>
                      <a:schemeClr val="bg1"/>
                    </a:solidFill>
                  </a:rPr>
                  <a:t>       PSA and move administrator.</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6547112" y="9897827"/>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4000" b="1" dirty="0">
                    <a:solidFill>
                      <a:schemeClr val="bg1"/>
                    </a:solidFill>
                  </a:rPr>
                  <a:t>Filiberto Escamilla</a:t>
                </a:r>
              </a:p>
              <a:p>
                <a:r>
                  <a:rPr lang="es-MX" sz="3200" b="1" dirty="0">
                    <a:solidFill>
                      <a:schemeClr val="bg1"/>
                    </a:solidFill>
                  </a:rPr>
                  <a:t>E      </a:t>
                </a:r>
                <a:r>
                  <a:rPr lang="en-US" sz="2800" b="1" dirty="0">
                    <a:solidFill>
                      <a:schemeClr val="bg1"/>
                    </a:solidFill>
                  </a:rPr>
                  <a:t>Home &amp; Distribution, </a:t>
                </a:r>
              </a:p>
              <a:p>
                <a:r>
                  <a:rPr lang="en-US" sz="2800" b="1" dirty="0">
                    <a:solidFill>
                      <a:schemeClr val="bg1"/>
                    </a:solidFill>
                  </a:rPr>
                  <a:t>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5"/>
            <a:stretch>
              <a:fillRect/>
            </a:stretch>
          </p:blipFill>
          <p:spPr>
            <a:xfrm>
              <a:off x="5918339" y="9650574"/>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pic>
        <p:nvPicPr>
          <p:cNvPr id="27" name="Picture 26">
            <a:extLst>
              <a:ext uri="{FF2B5EF4-FFF2-40B4-BE49-F238E27FC236}">
                <a16:creationId xmlns:a16="http://schemas.microsoft.com/office/drawing/2014/main" id="{A7276110-B133-4872-8735-EBDF215E8825}"/>
              </a:ext>
            </a:extLst>
          </p:cNvPr>
          <p:cNvPicPr preferRelativeResize="0">
            <a:picLocks/>
          </p:cNvPicPr>
          <p:nvPr/>
        </p:nvPicPr>
        <p:blipFill>
          <a:blip r:embed="rId6"/>
          <a:stretch>
            <a:fillRect/>
          </a:stretch>
        </p:blipFill>
        <p:spPr>
          <a:xfrm>
            <a:off x="20523719" y="7051495"/>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6117622" y="14275707"/>
            <a:ext cx="1839915" cy="92461"/>
          </a:xfrm>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a:xfrm>
            <a:off x="3609067" y="14410981"/>
            <a:ext cx="5284185" cy="92461"/>
          </a:xfrm>
        </p:spPr>
        <p:txBody>
          <a:bodyPr/>
          <a:lstStyle/>
          <a:p>
            <a:r>
              <a:rPr lang="en-US" dirty="0"/>
              <a:t>Confidential Property of Schneider Electric |</a:t>
            </a:r>
          </a:p>
        </p:txBody>
      </p:sp>
      <p:sp>
        <p:nvSpPr>
          <p:cNvPr id="79" name="Rectangle 78">
            <a:extLst>
              <a:ext uri="{FF2B5EF4-FFF2-40B4-BE49-F238E27FC236}">
                <a16:creationId xmlns:a16="http://schemas.microsoft.com/office/drawing/2014/main" id="{3FC8A6B0-1CFD-4B11-8ED4-0991521235FF}"/>
              </a:ext>
            </a:extLst>
          </p:cNvPr>
          <p:cNvSpPr/>
          <p:nvPr/>
        </p:nvSpPr>
        <p:spPr>
          <a:xfrm>
            <a:off x="5447941" y="1042956"/>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grpSp>
        <p:nvGrpSpPr>
          <p:cNvPr id="23" name="Group 22">
            <a:extLst>
              <a:ext uri="{FF2B5EF4-FFF2-40B4-BE49-F238E27FC236}">
                <a16:creationId xmlns:a16="http://schemas.microsoft.com/office/drawing/2014/main" id="{3102ADA2-8B2E-4DF7-B1DE-45DDF362BD21}"/>
              </a:ext>
            </a:extLst>
          </p:cNvPr>
          <p:cNvGrpSpPr/>
          <p:nvPr/>
        </p:nvGrpSpPr>
        <p:grpSpPr>
          <a:xfrm>
            <a:off x="3588425" y="2973342"/>
            <a:ext cx="25184744" cy="9990120"/>
            <a:chOff x="3438567" y="2729687"/>
            <a:chExt cx="25184744" cy="9990120"/>
          </a:xfrm>
        </p:grpSpPr>
        <p:sp>
          <p:nvSpPr>
            <p:cNvPr id="40" name="TextBox 39">
              <a:extLst>
                <a:ext uri="{FF2B5EF4-FFF2-40B4-BE49-F238E27FC236}">
                  <a16:creationId xmlns:a16="http://schemas.microsoft.com/office/drawing/2014/main" id="{A651E4BA-DE2D-46CD-AE9E-DFD159A4B165}"/>
                </a:ext>
              </a:extLst>
            </p:cNvPr>
            <p:cNvSpPr txBox="1"/>
            <p:nvPr/>
          </p:nvSpPr>
          <p:spPr>
            <a:xfrm>
              <a:off x="4922122" y="1076342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2" name="TextBox 1">
              <a:extLst>
                <a:ext uri="{FF2B5EF4-FFF2-40B4-BE49-F238E27FC236}">
                  <a16:creationId xmlns:a16="http://schemas.microsoft.com/office/drawing/2014/main" id="{2823A24A-7448-4DBD-8983-EA71ED990F1C}"/>
                </a:ext>
              </a:extLst>
            </p:cNvPr>
            <p:cNvSpPr txBox="1"/>
            <p:nvPr/>
          </p:nvSpPr>
          <p:spPr>
            <a:xfrm>
              <a:off x="13461552" y="3003517"/>
              <a:ext cx="6707678" cy="163884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endParaRPr lang="en-US" sz="600" b="1" dirty="0">
                <a:solidFill>
                  <a:schemeClr val="bg1"/>
                </a:solidFill>
              </a:endParaRPr>
            </a:p>
            <a:p>
              <a:r>
                <a:rPr lang="en-US" sz="600" b="1" dirty="0">
                  <a:solidFill>
                    <a:schemeClr val="bg1"/>
                  </a:solidFill>
                </a:rPr>
                <a:t>                                                                         </a:t>
              </a:r>
              <a:r>
                <a:rPr lang="en-US" sz="2956" b="1" dirty="0">
                  <a:solidFill>
                    <a:schemeClr val="bg1"/>
                  </a:solidFill>
                </a:rPr>
                <a:t>Sr. Manager, MTY MEX          	L</a:t>
              </a:r>
              <a:r>
                <a:rPr lang="en-US" sz="2956" dirty="0">
                  <a:solidFill>
                    <a:schemeClr val="bg1"/>
                  </a:solidFill>
                </a:rPr>
                <a:t>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26" idx="4"/>
            </p:cNvCxnSpPr>
            <p:nvPr/>
          </p:nvCxnSpPr>
          <p:spPr>
            <a:xfrm flipV="1">
              <a:off x="13869869" y="4869383"/>
              <a:ext cx="0" cy="571623"/>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438567" y="5452948"/>
              <a:ext cx="1111005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444416" y="5441006"/>
              <a:ext cx="9261" cy="62440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53" idx="2"/>
            </p:cNvCxnSpPr>
            <p:nvPr/>
          </p:nvCxnSpPr>
          <p:spPr>
            <a:xfrm>
              <a:off x="3459209" y="6731750"/>
              <a:ext cx="78485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2094145" y="5459672"/>
              <a:ext cx="24816" cy="62852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12106010" y="6731991"/>
              <a:ext cx="65585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flipV="1">
              <a:off x="14453362" y="5428306"/>
              <a:ext cx="6142045" cy="2612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556956" y="5452948"/>
              <a:ext cx="38452" cy="629950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63856" y="9198087"/>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771717B3-ABB7-452C-AAFD-35EA5F77CE16}"/>
                </a:ext>
              </a:extLst>
            </p:cNvPr>
            <p:cNvCxnSpPr>
              <a:cxnSpLocks/>
            </p:cNvCxnSpPr>
            <p:nvPr/>
          </p:nvCxnSpPr>
          <p:spPr>
            <a:xfrm>
              <a:off x="12118961" y="11752452"/>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2094145" y="9182937"/>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4247118" y="10490666"/>
              <a:ext cx="2130552" cy="2139696"/>
            </a:xfrm>
            <a:prstGeom prst="flowChartConnector">
              <a:avLst/>
            </a:prstGeom>
          </p:spPr>
        </p:pic>
        <p:sp>
          <p:nvSpPr>
            <p:cNvPr id="44" name="TextBox 43">
              <a:extLst>
                <a:ext uri="{FF2B5EF4-FFF2-40B4-BE49-F238E27FC236}">
                  <a16:creationId xmlns:a16="http://schemas.microsoft.com/office/drawing/2014/main" id="{CE764B7D-634A-4475-8AFD-84A28FA253AE}"/>
                </a:ext>
              </a:extLst>
            </p:cNvPr>
            <p:cNvSpPr txBox="1"/>
            <p:nvPr/>
          </p:nvSpPr>
          <p:spPr>
            <a:xfrm>
              <a:off x="21865895" y="1083845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4138" b="1" dirty="0">
                  <a:solidFill>
                    <a:schemeClr val="bg1"/>
                  </a:solidFill>
                </a:rPr>
                <a:t>Open Position</a:t>
              </a:r>
            </a:p>
            <a:p>
              <a:r>
                <a:rPr lang="en-US" sz="2800" dirty="0">
                  <a:solidFill>
                    <a:schemeClr val="bg1"/>
                  </a:solidFill>
                </a:rPr>
                <a:t>                 </a:t>
              </a:r>
              <a:r>
                <a:rPr lang="en-US" sz="2400" b="1" dirty="0">
                  <a:solidFill>
                    <a:schemeClr val="bg1"/>
                  </a:solidFill>
                </a:rPr>
                <a:t>Procurement- Direct Purchasing</a:t>
              </a:r>
              <a:endParaRPr lang="en-US" sz="2800" b="1" dirty="0">
                <a:solidFill>
                  <a:schemeClr val="bg1"/>
                </a:solidFill>
              </a:endParaRPr>
            </a:p>
            <a:p>
              <a:r>
                <a:rPr lang="en-US" sz="2800" dirty="0">
                  <a:solidFill>
                    <a:schemeClr val="bg1"/>
                  </a:solidFill>
                </a:rPr>
                <a:t>                 </a:t>
              </a:r>
              <a:r>
                <a:rPr lang="en-US" sz="2800" b="1" dirty="0">
                  <a:solidFill>
                    <a:schemeClr val="bg1"/>
                  </a:solidFill>
                </a:rPr>
                <a:t>Intern, MTY,MEX</a:t>
              </a:r>
              <a:endParaRPr lang="en-US" sz="2000" b="1" dirty="0">
                <a:solidFill>
                  <a:schemeClr val="bg1"/>
                </a:solidFill>
              </a:endParaRPr>
            </a:p>
          </p:txBody>
        </p:sp>
        <p:pic>
          <p:nvPicPr>
            <p:cNvPr id="48" name="Picture 47">
              <a:extLst>
                <a:ext uri="{FF2B5EF4-FFF2-40B4-BE49-F238E27FC236}">
                  <a16:creationId xmlns:a16="http://schemas.microsoft.com/office/drawing/2014/main" id="{FE771D8B-1359-4593-9873-EFCFF6F8B313}"/>
                </a:ext>
              </a:extLst>
            </p:cNvPr>
            <p:cNvPicPr preferRelativeResize="0">
              <a:picLocks/>
            </p:cNvPicPr>
            <p:nvPr/>
          </p:nvPicPr>
          <p:blipFill rotWithShape="1">
            <a:blip r:embed="rId4"/>
            <a:srcRect l="10389" t="31541" r="78973" b="44510"/>
            <a:stretch/>
          </p:blipFill>
          <p:spPr>
            <a:xfrm>
              <a:off x="21270894" y="10580111"/>
              <a:ext cx="2130552" cy="2139696"/>
            </a:xfrm>
            <a:prstGeom prst="flowChartConnector">
              <a:avLst/>
            </a:prstGeom>
            <a:ln>
              <a:solidFill>
                <a:schemeClr val="accent1"/>
              </a:solidFill>
            </a:ln>
          </p:spPr>
        </p:pic>
        <p:pic>
          <p:nvPicPr>
            <p:cNvPr id="1026" name="Picture 2" descr="https://ids.se.com/image/user_male_portrait?img_id=1553357&amp;img_id_token=zdVtdniOAt8GdpEpOOZ%2BDxe96ig%3D&amp;t=1586958629016">
              <a:extLst>
                <a:ext uri="{FF2B5EF4-FFF2-40B4-BE49-F238E27FC236}">
                  <a16:creationId xmlns:a16="http://schemas.microsoft.com/office/drawing/2014/main" id="{5A5C96F2-E1C8-4E3D-8021-FCBC110FBD9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803364" y="2729687"/>
              <a:ext cx="2133009"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75B6DDA9-340C-45F1-8FEB-E563ED8E8306}"/>
                </a:ext>
              </a:extLst>
            </p:cNvPr>
            <p:cNvSpPr txBox="1"/>
            <p:nvPr/>
          </p:nvSpPr>
          <p:spPr>
            <a:xfrm>
              <a:off x="4928741" y="5856918"/>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pic>
          <p:nvPicPr>
            <p:cNvPr id="53" name="Picture 2" descr="https://spiceportal.schneider-electric.com/image/user_male_portrait?img_id=1552731&amp;img_id_token=zVTbmB4x5%2B4fnNTz3XR3LWD5h2g%3D&amp;t=1527601868564">
              <a:extLst>
                <a:ext uri="{FF2B5EF4-FFF2-40B4-BE49-F238E27FC236}">
                  <a16:creationId xmlns:a16="http://schemas.microsoft.com/office/drawing/2014/main" id="{517A59F5-2587-4E63-8CB6-A9EDA607BD40}"/>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244067" y="5661902"/>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4BF5A2D6-87F3-4D32-9109-08CA6207313F}"/>
                </a:ext>
              </a:extLst>
            </p:cNvPr>
            <p:cNvSpPr txBox="1"/>
            <p:nvPr/>
          </p:nvSpPr>
          <p:spPr>
            <a:xfrm>
              <a:off x="4924461" y="8320202"/>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5" name="Picture 6" descr="https://spiceportal.schneider-electric.com/image/user_male_portrait?img_id=18065812&amp;img_id_token=L1TzhRImyqZnN%2FedVb0OuWzIiCI%3D&amp;t=1527602063597">
              <a:extLst>
                <a:ext uri="{FF2B5EF4-FFF2-40B4-BE49-F238E27FC236}">
                  <a16:creationId xmlns:a16="http://schemas.microsoft.com/office/drawing/2014/main" id="{10C7A9A6-CE17-4E40-BF37-4B11C72980C0}"/>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232807" y="8149916"/>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3D132379-9655-4530-B8EF-C66DE8F46F03}"/>
                </a:ext>
              </a:extLst>
            </p:cNvPr>
            <p:cNvSpPr txBox="1"/>
            <p:nvPr/>
          </p:nvSpPr>
          <p:spPr>
            <a:xfrm>
              <a:off x="13411814" y="5880920"/>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9" name="Picture 58">
              <a:extLst>
                <a:ext uri="{FF2B5EF4-FFF2-40B4-BE49-F238E27FC236}">
                  <a16:creationId xmlns:a16="http://schemas.microsoft.com/office/drawing/2014/main" id="{F8350657-0749-4CFB-82E9-A2A4E2233B82}"/>
                </a:ext>
              </a:extLst>
            </p:cNvPr>
            <p:cNvPicPr preferRelativeResize="0">
              <a:picLocks/>
            </p:cNvPicPr>
            <p:nvPr/>
          </p:nvPicPr>
          <p:blipFill>
            <a:blip r:embed="rId8"/>
            <a:stretch>
              <a:fillRect/>
            </a:stretch>
          </p:blipFill>
          <p:spPr>
            <a:xfrm>
              <a:off x="12805821" y="5712287"/>
              <a:ext cx="2130552" cy="2139696"/>
            </a:xfrm>
            <a:prstGeom prst="ellipse">
              <a:avLst/>
            </a:prstGeom>
            <a:ln>
              <a:solidFill>
                <a:schemeClr val="tx1"/>
              </a:solidFill>
            </a:ln>
            <a:effectLst/>
          </p:spPr>
        </p:pic>
        <p:sp>
          <p:nvSpPr>
            <p:cNvPr id="60" name="TextBox 59">
              <a:extLst>
                <a:ext uri="{FF2B5EF4-FFF2-40B4-BE49-F238E27FC236}">
                  <a16:creationId xmlns:a16="http://schemas.microsoft.com/office/drawing/2014/main" id="{D5EE994F-B401-4BEE-B616-4094E677CB4D}"/>
                </a:ext>
              </a:extLst>
            </p:cNvPr>
            <p:cNvSpPr txBox="1"/>
            <p:nvPr/>
          </p:nvSpPr>
          <p:spPr>
            <a:xfrm>
              <a:off x="13404914" y="835623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Jaime Rodriguez</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2052" name="Picture 4" descr="https://ids.se.com/image/user_male_portrait?img_id=26507671&amp;img_id_token=mie9IZDYNwEUAL%2F%2B73FZdZad3To%3D&amp;t=1587044244059">
              <a:extLst>
                <a:ext uri="{FF2B5EF4-FFF2-40B4-BE49-F238E27FC236}">
                  <a16:creationId xmlns:a16="http://schemas.microsoft.com/office/drawing/2014/main" id="{8E0E6B29-A312-4E4B-B364-316F17D4FCFC}"/>
                </a:ext>
              </a:extLst>
            </p:cNvPr>
            <p:cNvPicPr preferRelativeResize="0">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2810042" y="8145026"/>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a:extLst>
                <a:ext uri="{FF2B5EF4-FFF2-40B4-BE49-F238E27FC236}">
                  <a16:creationId xmlns:a16="http://schemas.microsoft.com/office/drawing/2014/main" id="{1F6C553E-6B20-45B7-9717-5D670AF55E64}"/>
                </a:ext>
              </a:extLst>
            </p:cNvPr>
            <p:cNvCxnSpPr>
              <a:cxnSpLocks/>
            </p:cNvCxnSpPr>
            <p:nvPr/>
          </p:nvCxnSpPr>
          <p:spPr>
            <a:xfrm>
              <a:off x="3444416" y="9236187"/>
              <a:ext cx="78485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811BEEF-2B0D-4D8B-8771-39E47D27DFA6}"/>
                </a:ext>
              </a:extLst>
            </p:cNvPr>
            <p:cNvCxnSpPr>
              <a:cxnSpLocks/>
            </p:cNvCxnSpPr>
            <p:nvPr/>
          </p:nvCxnSpPr>
          <p:spPr>
            <a:xfrm>
              <a:off x="3447949" y="11688869"/>
              <a:ext cx="78485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A0FB22C3-1313-44F0-9C9A-7802A8484FFD}"/>
                </a:ext>
              </a:extLst>
            </p:cNvPr>
            <p:cNvSpPr txBox="1"/>
            <p:nvPr/>
          </p:nvSpPr>
          <p:spPr>
            <a:xfrm>
              <a:off x="13390374" y="10740196"/>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Sonia Irasema Arzola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66" name="Picture 65">
              <a:extLst>
                <a:ext uri="{FF2B5EF4-FFF2-40B4-BE49-F238E27FC236}">
                  <a16:creationId xmlns:a16="http://schemas.microsoft.com/office/drawing/2014/main" id="{223AA7A1-F5C8-4B15-A949-063EDA1DA93F}"/>
                </a:ext>
              </a:extLst>
            </p:cNvPr>
            <p:cNvPicPr preferRelativeResize="0">
              <a:picLocks/>
            </p:cNvPicPr>
            <p:nvPr/>
          </p:nvPicPr>
          <p:blipFill rotWithShape="1">
            <a:blip r:embed="rId10"/>
            <a:srcRect l="8650" t="74728" r="88473" b="14315"/>
            <a:stretch/>
          </p:blipFill>
          <p:spPr>
            <a:xfrm>
              <a:off x="12793644" y="10519652"/>
              <a:ext cx="2130552" cy="2139696"/>
            </a:xfrm>
            <a:prstGeom prst="ellipse">
              <a:avLst/>
            </a:prstGeom>
          </p:spPr>
        </p:pic>
        <p:cxnSp>
          <p:nvCxnSpPr>
            <p:cNvPr id="67" name="Straight Arrow Connector 66">
              <a:extLst>
                <a:ext uri="{FF2B5EF4-FFF2-40B4-BE49-F238E27FC236}">
                  <a16:creationId xmlns:a16="http://schemas.microsoft.com/office/drawing/2014/main" id="{42AD4B94-BD4E-4999-94E0-A5CC3E2AB802}"/>
                </a:ext>
              </a:extLst>
            </p:cNvPr>
            <p:cNvCxnSpPr>
              <a:cxnSpLocks/>
            </p:cNvCxnSpPr>
            <p:nvPr/>
          </p:nvCxnSpPr>
          <p:spPr>
            <a:xfrm>
              <a:off x="20595407" y="6770660"/>
              <a:ext cx="65585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B3927980-DD02-454A-8E94-F73FB97EA286}"/>
                </a:ext>
              </a:extLst>
            </p:cNvPr>
            <p:cNvSpPr txBox="1"/>
            <p:nvPr/>
          </p:nvSpPr>
          <p:spPr>
            <a:xfrm>
              <a:off x="21865895" y="5879303"/>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69" name="Picture 68">
              <a:extLst>
                <a:ext uri="{FF2B5EF4-FFF2-40B4-BE49-F238E27FC236}">
                  <a16:creationId xmlns:a16="http://schemas.microsoft.com/office/drawing/2014/main" id="{DBFAEB78-5054-4CBB-854C-B665BC3EE298}"/>
                </a:ext>
              </a:extLst>
            </p:cNvPr>
            <p:cNvPicPr preferRelativeResize="0">
              <a:picLocks/>
            </p:cNvPicPr>
            <p:nvPr/>
          </p:nvPicPr>
          <p:blipFill>
            <a:blip r:embed="rId11"/>
            <a:stretch>
              <a:fillRect/>
            </a:stretch>
          </p:blipFill>
          <p:spPr>
            <a:xfrm>
              <a:off x="21273003" y="5693421"/>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3" name="Straight Arrow Connector 72">
              <a:extLst>
                <a:ext uri="{FF2B5EF4-FFF2-40B4-BE49-F238E27FC236}">
                  <a16:creationId xmlns:a16="http://schemas.microsoft.com/office/drawing/2014/main" id="{D331DFEF-CD95-4050-9BC9-33D723F2784A}"/>
                </a:ext>
              </a:extLst>
            </p:cNvPr>
            <p:cNvCxnSpPr>
              <a:cxnSpLocks/>
            </p:cNvCxnSpPr>
            <p:nvPr/>
          </p:nvCxnSpPr>
          <p:spPr>
            <a:xfrm>
              <a:off x="20563856" y="11744931"/>
              <a:ext cx="6583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1" name="TextBox 40">
            <a:extLst>
              <a:ext uri="{FF2B5EF4-FFF2-40B4-BE49-F238E27FC236}">
                <a16:creationId xmlns:a16="http://schemas.microsoft.com/office/drawing/2014/main" id="{2EDB720A-1D68-48A0-9DFA-EFC0838E01DF}"/>
              </a:ext>
            </a:extLst>
          </p:cNvPr>
          <p:cNvSpPr txBox="1"/>
          <p:nvPr/>
        </p:nvSpPr>
        <p:spPr>
          <a:xfrm>
            <a:off x="22015753" y="856248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4138" b="1" dirty="0">
                <a:solidFill>
                  <a:schemeClr val="bg1"/>
                </a:solidFill>
              </a:rPr>
              <a:t>Open Position</a:t>
            </a:r>
          </a:p>
          <a:p>
            <a:r>
              <a:rPr lang="en-US" sz="2800" dirty="0">
                <a:solidFill>
                  <a:schemeClr val="bg1"/>
                </a:solidFill>
              </a:rPr>
              <a:t>                 </a:t>
            </a:r>
            <a:endParaRPr lang="en-US" sz="2000" b="1" dirty="0">
              <a:solidFill>
                <a:schemeClr val="bg1"/>
              </a:solidFill>
            </a:endParaRPr>
          </a:p>
        </p:txBody>
      </p:sp>
      <p:pic>
        <p:nvPicPr>
          <p:cNvPr id="42" name="Picture 41">
            <a:extLst>
              <a:ext uri="{FF2B5EF4-FFF2-40B4-BE49-F238E27FC236}">
                <a16:creationId xmlns:a16="http://schemas.microsoft.com/office/drawing/2014/main" id="{ABC7DA4F-D7AB-4272-B19A-5F7D336249BA}"/>
              </a:ext>
            </a:extLst>
          </p:cNvPr>
          <p:cNvPicPr preferRelativeResize="0">
            <a:picLocks/>
          </p:cNvPicPr>
          <p:nvPr/>
        </p:nvPicPr>
        <p:blipFill rotWithShape="1">
          <a:blip r:embed="rId4"/>
          <a:srcRect l="10389" t="31541" r="78973" b="44510"/>
          <a:stretch/>
        </p:blipFill>
        <p:spPr>
          <a:xfrm>
            <a:off x="21420752" y="8356744"/>
            <a:ext cx="2130552" cy="2139696"/>
          </a:xfrm>
          <a:prstGeom prst="flowChartConnector">
            <a:avLst/>
          </a:prstGeom>
          <a:ln>
            <a:solidFill>
              <a:schemeClr val="accent1"/>
            </a:solidFill>
          </a:ln>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3B62CFE-0B32-4857-BAE0-A132B28314D5}"/>
              </a:ext>
            </a:extLst>
          </p:cNvPr>
          <p:cNvSpPr/>
          <p:nvPr/>
        </p:nvSpPr>
        <p:spPr>
          <a:xfrm>
            <a:off x="4591191" y="612482"/>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
        <p:nvSpPr>
          <p:cNvPr id="105" name="Footer Placeholder 3">
            <a:extLst>
              <a:ext uri="{FF2B5EF4-FFF2-40B4-BE49-F238E27FC236}">
                <a16:creationId xmlns:a16="http://schemas.microsoft.com/office/drawing/2014/main" id="{33F0C831-DE64-4B55-B567-7B7E29E5BDB8}"/>
              </a:ext>
            </a:extLst>
          </p:cNvPr>
          <p:cNvSpPr>
            <a:spLocks noGrp="1"/>
          </p:cNvSpPr>
          <p:nvPr>
            <p:ph type="ftr" sz="quarter" idx="3"/>
          </p:nvPr>
        </p:nvSpPr>
        <p:spPr>
          <a:xfrm>
            <a:off x="3303649" y="14499401"/>
            <a:ext cx="5284185" cy="92461"/>
          </a:xfrm>
        </p:spPr>
        <p:txBody>
          <a:bodyPr/>
          <a:lstStyle/>
          <a:p>
            <a:r>
              <a:rPr lang="en-US" dirty="0"/>
              <a:t>Confidential Property of Schneider Electric |</a:t>
            </a:r>
          </a:p>
        </p:txBody>
      </p:sp>
      <p:cxnSp>
        <p:nvCxnSpPr>
          <p:cNvPr id="108" name="Straight Connector 107">
            <a:extLst>
              <a:ext uri="{FF2B5EF4-FFF2-40B4-BE49-F238E27FC236}">
                <a16:creationId xmlns:a16="http://schemas.microsoft.com/office/drawing/2014/main" id="{C7FFEA40-4F9F-46FD-8A7B-4E994488E29A}"/>
              </a:ext>
            </a:extLst>
          </p:cNvPr>
          <p:cNvCxnSpPr>
            <a:cxnSpLocks/>
          </p:cNvCxnSpPr>
          <p:nvPr/>
        </p:nvCxnSpPr>
        <p:spPr>
          <a:xfrm>
            <a:off x="3324210" y="4630898"/>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2707CAA7-31E0-47FB-B58B-ED0AAA502456}"/>
              </a:ext>
            </a:extLst>
          </p:cNvPr>
          <p:cNvCxnSpPr>
            <a:cxnSpLocks/>
          </p:cNvCxnSpPr>
          <p:nvPr/>
        </p:nvCxnSpPr>
        <p:spPr>
          <a:xfrm flipV="1">
            <a:off x="13908729" y="4625275"/>
            <a:ext cx="6472268" cy="562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4DE98D4-B225-49EE-AF8F-F9DD400FC37D}"/>
              </a:ext>
            </a:extLst>
          </p:cNvPr>
          <p:cNvCxnSpPr>
            <a:cxnSpLocks/>
          </p:cNvCxnSpPr>
          <p:nvPr/>
        </p:nvCxnSpPr>
        <p:spPr>
          <a:xfrm>
            <a:off x="11833458" y="12933073"/>
            <a:ext cx="65779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4ABA9925-6BD3-4156-8376-B84E2DBB8323}"/>
              </a:ext>
            </a:extLst>
          </p:cNvPr>
          <p:cNvCxnSpPr>
            <a:cxnSpLocks/>
            <a:endCxn id="146" idx="2"/>
          </p:cNvCxnSpPr>
          <p:nvPr/>
        </p:nvCxnSpPr>
        <p:spPr>
          <a:xfrm>
            <a:off x="20394675" y="5936262"/>
            <a:ext cx="45326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E8AAFE4-0922-4F2D-A61C-402555A448D6}"/>
              </a:ext>
            </a:extLst>
          </p:cNvPr>
          <p:cNvCxnSpPr>
            <a:cxnSpLocks/>
          </p:cNvCxnSpPr>
          <p:nvPr/>
        </p:nvCxnSpPr>
        <p:spPr>
          <a:xfrm>
            <a:off x="20380999" y="4625275"/>
            <a:ext cx="37427" cy="599731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88A88447-DFC2-4110-BBFD-22EE67D9744E}"/>
              </a:ext>
            </a:extLst>
          </p:cNvPr>
          <p:cNvCxnSpPr>
            <a:cxnSpLocks/>
            <a:endCxn id="136" idx="2"/>
          </p:cNvCxnSpPr>
          <p:nvPr/>
        </p:nvCxnSpPr>
        <p:spPr>
          <a:xfrm>
            <a:off x="20413014" y="8244943"/>
            <a:ext cx="600082"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2178EDD6-BFD9-4575-AC4B-09CB182DCBE5}"/>
              </a:ext>
            </a:extLst>
          </p:cNvPr>
          <p:cNvGrpSpPr/>
          <p:nvPr/>
        </p:nvGrpSpPr>
        <p:grpSpPr>
          <a:xfrm>
            <a:off x="13188219" y="4866414"/>
            <a:ext cx="15055084" cy="8962134"/>
            <a:chOff x="13188219" y="4714014"/>
            <a:chExt cx="15055084" cy="8962134"/>
          </a:xfrm>
        </p:grpSpPr>
        <p:sp>
          <p:nvSpPr>
            <p:cNvPr id="132" name="TextBox 131">
              <a:extLst>
                <a:ext uri="{FF2B5EF4-FFF2-40B4-BE49-F238E27FC236}">
                  <a16:creationId xmlns:a16="http://schemas.microsoft.com/office/drawing/2014/main" id="{64630BB4-7E7E-40C3-A0A9-D7C12DEFFDFB}"/>
                </a:ext>
              </a:extLst>
            </p:cNvPr>
            <p:cNvSpPr txBox="1"/>
            <p:nvPr/>
          </p:nvSpPr>
          <p:spPr>
            <a:xfrm>
              <a:off x="21485887" y="7266535"/>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Diego Lozano Salas</a:t>
              </a:r>
            </a:p>
            <a:p>
              <a:r>
                <a:rPr lang="en-US" sz="2800" b="1" dirty="0">
                  <a:solidFill>
                    <a:schemeClr val="bg1"/>
                  </a:solidFill>
                </a:rPr>
                <a:t>                 </a:t>
              </a:r>
              <a:r>
                <a:rPr lang="en-US" sz="2400" b="1" dirty="0">
                  <a:solidFill>
                    <a:schemeClr val="bg1"/>
                  </a:solidFill>
                </a:rPr>
                <a:t>Purchasing Projects-Intern</a:t>
              </a:r>
            </a:p>
            <a:p>
              <a:r>
                <a:rPr lang="en-US" sz="2800" b="1" dirty="0">
                  <a:solidFill>
                    <a:schemeClr val="bg1"/>
                  </a:solidFill>
                </a:rPr>
                <a:t>                 MTY MEX  </a:t>
              </a:r>
              <a:endParaRPr lang="en-US" sz="2800" dirty="0">
                <a:solidFill>
                  <a:schemeClr val="bg1"/>
                </a:solidFill>
              </a:endParaRPr>
            </a:p>
          </p:txBody>
        </p:sp>
        <p:sp>
          <p:nvSpPr>
            <p:cNvPr id="133" name="TextBox 132">
              <a:extLst>
                <a:ext uri="{FF2B5EF4-FFF2-40B4-BE49-F238E27FC236}">
                  <a16:creationId xmlns:a16="http://schemas.microsoft.com/office/drawing/2014/main" id="{636635C2-8446-44FF-93E8-0780FBFAD285}"/>
                </a:ext>
              </a:extLst>
            </p:cNvPr>
            <p:cNvSpPr txBox="1"/>
            <p:nvPr/>
          </p:nvSpPr>
          <p:spPr>
            <a:xfrm>
              <a:off x="21485887" y="4952952"/>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endParaRPr lang="es-MX" sz="3550" b="1" dirty="0">
                <a:solidFill>
                  <a:schemeClr val="bg1"/>
                </a:solidFill>
              </a:endParaRPr>
            </a:p>
            <a:p>
              <a:r>
                <a:rPr lang="en-US" sz="2800" b="1" dirty="0">
                  <a:solidFill>
                    <a:schemeClr val="bg1"/>
                  </a:solidFill>
                </a:rPr>
                <a:t>                Purchasing Projects – Intern</a:t>
              </a:r>
            </a:p>
            <a:p>
              <a:r>
                <a:rPr lang="en-US" sz="2800" b="1" dirty="0">
                  <a:solidFill>
                    <a:schemeClr val="bg1"/>
                  </a:solidFill>
                </a:rPr>
                <a:t>                MTY MEX </a:t>
              </a:r>
              <a:endParaRPr lang="en-US" sz="2800" dirty="0">
                <a:solidFill>
                  <a:schemeClr val="bg1"/>
                </a:solidFill>
              </a:endParaRPr>
            </a:p>
          </p:txBody>
        </p:sp>
        <p:pic>
          <p:nvPicPr>
            <p:cNvPr id="136" name="Picture 135">
              <a:extLst>
                <a:ext uri="{FF2B5EF4-FFF2-40B4-BE49-F238E27FC236}">
                  <a16:creationId xmlns:a16="http://schemas.microsoft.com/office/drawing/2014/main" id="{A3C56630-82B0-491D-9063-AB094E48E0E9}"/>
                </a:ext>
              </a:extLst>
            </p:cNvPr>
            <p:cNvPicPr preferRelativeResize="0">
              <a:picLocks/>
            </p:cNvPicPr>
            <p:nvPr/>
          </p:nvPicPr>
          <p:blipFill rotWithShape="1">
            <a:blip r:embed="rId3" cstate="email">
              <a:extLst>
                <a:ext uri="{28A0092B-C50C-407E-A947-70E740481C1C}">
                  <a14:useLocalDpi xmlns:a14="http://schemas.microsoft.com/office/drawing/2010/main" val="0"/>
                </a:ext>
              </a:extLst>
            </a:blip>
            <a:srcRect l="6123" t="10505" r="10034" b="10153"/>
            <a:stretch/>
          </p:blipFill>
          <p:spPr>
            <a:xfrm>
              <a:off x="21013096" y="7022695"/>
              <a:ext cx="2130552" cy="2139696"/>
            </a:xfrm>
            <a:prstGeom prst="ellipse">
              <a:avLst/>
            </a:prstGeom>
            <a:ln>
              <a:solidFill>
                <a:schemeClr val="bg1">
                  <a:lumMod val="85000"/>
                </a:schemeClr>
              </a:solidFill>
            </a:ln>
          </p:spPr>
        </p:pic>
        <p:pic>
          <p:nvPicPr>
            <p:cNvPr id="146" name="Picture 145">
              <a:extLst>
                <a:ext uri="{FF2B5EF4-FFF2-40B4-BE49-F238E27FC236}">
                  <a16:creationId xmlns:a16="http://schemas.microsoft.com/office/drawing/2014/main" id="{8F01D8AD-778F-4994-8B13-5AF7A43DD922}"/>
                </a:ext>
              </a:extLst>
            </p:cNvPr>
            <p:cNvPicPr preferRelativeResize="0">
              <a:picLocks/>
            </p:cNvPicPr>
            <p:nvPr/>
          </p:nvPicPr>
          <p:blipFill rotWithShape="1">
            <a:blip r:embed="rId4" cstate="email">
              <a:extLst>
                <a:ext uri="{28A0092B-C50C-407E-A947-70E740481C1C}">
                  <a14:useLocalDpi xmlns:a14="http://schemas.microsoft.com/office/drawing/2010/main" val="0"/>
                </a:ext>
              </a:extLst>
            </a:blip>
            <a:srcRect l="23263" t="-637" r="-757" b="39626"/>
            <a:stretch/>
          </p:blipFill>
          <p:spPr>
            <a:xfrm>
              <a:off x="20847940" y="4714014"/>
              <a:ext cx="2130552" cy="2139696"/>
            </a:xfrm>
            <a:prstGeom prst="ellipse">
              <a:avLst/>
            </a:prstGeom>
            <a:ln>
              <a:solidFill>
                <a:schemeClr val="bg1">
                  <a:lumMod val="85000"/>
                </a:schemeClr>
              </a:solidFill>
            </a:ln>
          </p:spPr>
        </p:pic>
        <p:sp>
          <p:nvSpPr>
            <p:cNvPr id="59" name="TextBox 58">
              <a:extLst>
                <a:ext uri="{FF2B5EF4-FFF2-40B4-BE49-F238E27FC236}">
                  <a16:creationId xmlns:a16="http://schemas.microsoft.com/office/drawing/2014/main" id="{6E47CC5D-ADFC-425E-B0FD-35476831E301}"/>
                </a:ext>
              </a:extLst>
            </p:cNvPr>
            <p:cNvSpPr txBox="1"/>
            <p:nvPr/>
          </p:nvSpPr>
          <p:spPr>
            <a:xfrm>
              <a:off x="13188219" y="11947932"/>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Open Position</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grpSp>
      <p:grpSp>
        <p:nvGrpSpPr>
          <p:cNvPr id="9" name="Group 8">
            <a:extLst>
              <a:ext uri="{FF2B5EF4-FFF2-40B4-BE49-F238E27FC236}">
                <a16:creationId xmlns:a16="http://schemas.microsoft.com/office/drawing/2014/main" id="{5A2B63FA-3966-41F0-A072-0CDB35EEE0B1}"/>
              </a:ext>
            </a:extLst>
          </p:cNvPr>
          <p:cNvGrpSpPr/>
          <p:nvPr/>
        </p:nvGrpSpPr>
        <p:grpSpPr>
          <a:xfrm>
            <a:off x="3302287" y="2021307"/>
            <a:ext cx="16643348" cy="11844538"/>
            <a:chOff x="3302287" y="1868907"/>
            <a:chExt cx="16643348" cy="11844538"/>
          </a:xfrm>
        </p:grpSpPr>
        <p:cxnSp>
          <p:nvCxnSpPr>
            <p:cNvPr id="106" name="Straight Arrow Connector 105">
              <a:extLst>
                <a:ext uri="{FF2B5EF4-FFF2-40B4-BE49-F238E27FC236}">
                  <a16:creationId xmlns:a16="http://schemas.microsoft.com/office/drawing/2014/main" id="{D6AF8185-7AA8-4353-A621-8EA49FB03293}"/>
                </a:ext>
              </a:extLst>
            </p:cNvPr>
            <p:cNvCxnSpPr>
              <a:cxnSpLocks/>
            </p:cNvCxnSpPr>
            <p:nvPr/>
          </p:nvCxnSpPr>
          <p:spPr>
            <a:xfrm flipV="1">
              <a:off x="13585623" y="4072424"/>
              <a:ext cx="0" cy="400451"/>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F2B6C29-FC88-4E43-A227-0BDC50D32934}"/>
                </a:ext>
              </a:extLst>
            </p:cNvPr>
            <p:cNvSpPr txBox="1"/>
            <p:nvPr/>
          </p:nvSpPr>
          <p:spPr>
            <a:xfrm>
              <a:off x="13179007" y="2094513"/>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114" name="Straight Connector 113">
              <a:extLst>
                <a:ext uri="{FF2B5EF4-FFF2-40B4-BE49-F238E27FC236}">
                  <a16:creationId xmlns:a16="http://schemas.microsoft.com/office/drawing/2014/main" id="{36A5A30C-6B8B-4C04-A9A6-2E833A036E3E}"/>
                </a:ext>
              </a:extLst>
            </p:cNvPr>
            <p:cNvCxnSpPr>
              <a:cxnSpLocks/>
            </p:cNvCxnSpPr>
            <p:nvPr/>
          </p:nvCxnSpPr>
          <p:spPr>
            <a:xfrm>
              <a:off x="11813898" y="4478501"/>
              <a:ext cx="5542" cy="830217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6AE91BD3-D639-48F0-9CF5-DCD966A37F73}"/>
                </a:ext>
              </a:extLst>
            </p:cNvPr>
            <p:cNvCxnSpPr>
              <a:cxnSpLocks/>
              <a:endCxn id="54" idx="2"/>
            </p:cNvCxnSpPr>
            <p:nvPr/>
          </p:nvCxnSpPr>
          <p:spPr>
            <a:xfrm flipV="1">
              <a:off x="11809613" y="8129187"/>
              <a:ext cx="710734" cy="2632"/>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03DB7E1-D6EB-4671-8084-2E396C42F5F2}"/>
                </a:ext>
              </a:extLst>
            </p:cNvPr>
            <p:cNvCxnSpPr>
              <a:cxnSpLocks/>
              <a:endCxn id="1026" idx="2"/>
            </p:cNvCxnSpPr>
            <p:nvPr/>
          </p:nvCxnSpPr>
          <p:spPr>
            <a:xfrm>
              <a:off x="11809613" y="5787840"/>
              <a:ext cx="710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6" name="Picture 125">
              <a:extLst>
                <a:ext uri="{FF2B5EF4-FFF2-40B4-BE49-F238E27FC236}">
                  <a16:creationId xmlns:a16="http://schemas.microsoft.com/office/drawing/2014/main" id="{999BFD59-3AAA-4FA7-A16A-1EEA26B88FCE}"/>
                </a:ext>
              </a:extLst>
            </p:cNvPr>
            <p:cNvPicPr>
              <a:picLocks noChangeAspect="1"/>
            </p:cNvPicPr>
            <p:nvPr/>
          </p:nvPicPr>
          <p:blipFill>
            <a:blip r:embed="rId5"/>
            <a:stretch>
              <a:fillRect/>
            </a:stretch>
          </p:blipFill>
          <p:spPr>
            <a:xfrm>
              <a:off x="12520347" y="1868907"/>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134" name="Straight Arrow Connector 133">
              <a:extLst>
                <a:ext uri="{FF2B5EF4-FFF2-40B4-BE49-F238E27FC236}">
                  <a16:creationId xmlns:a16="http://schemas.microsoft.com/office/drawing/2014/main" id="{BF497DA1-21C2-47D8-BAA4-BEAB8D35FFC8}"/>
                </a:ext>
              </a:extLst>
            </p:cNvPr>
            <p:cNvCxnSpPr>
              <a:cxnSpLocks/>
            </p:cNvCxnSpPr>
            <p:nvPr/>
          </p:nvCxnSpPr>
          <p:spPr>
            <a:xfrm>
              <a:off x="3302287" y="12780673"/>
              <a:ext cx="533985"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4B3B3992-12ED-4F1C-9003-EA5674F021CD}"/>
                </a:ext>
              </a:extLst>
            </p:cNvPr>
            <p:cNvCxnSpPr>
              <a:cxnSpLocks/>
              <a:endCxn id="56" idx="2"/>
            </p:cNvCxnSpPr>
            <p:nvPr/>
          </p:nvCxnSpPr>
          <p:spPr>
            <a:xfrm>
              <a:off x="11809613" y="10480400"/>
              <a:ext cx="7207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4E35ECC0-1AC8-488A-96D8-D6C12D151261}"/>
                </a:ext>
              </a:extLst>
            </p:cNvPr>
            <p:cNvSpPr txBox="1"/>
            <p:nvPr/>
          </p:nvSpPr>
          <p:spPr>
            <a:xfrm>
              <a:off x="13188219" y="499014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4138" b="1" dirty="0">
                  <a:solidFill>
                    <a:schemeClr val="bg1"/>
                  </a:solidFill>
                </a:rPr>
                <a:t>Priscilla Rodriguez</a:t>
              </a:r>
              <a:endParaRPr lang="en-US" sz="3547" b="1" dirty="0">
                <a:solidFill>
                  <a:schemeClr val="bg1"/>
                </a:solidFill>
              </a:endParaRP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1026" name="Picture 2" descr="https://ids.se.com/image/user_male_portrait?img_id=61115667&amp;img_id_token=L21HrFsVeJBOjNvt%2F6n8m1sxnJU%3D&amp;t=1587061662656">
              <a:extLst>
                <a:ext uri="{FF2B5EF4-FFF2-40B4-BE49-F238E27FC236}">
                  <a16:creationId xmlns:a16="http://schemas.microsoft.com/office/drawing/2014/main" id="{20F277A4-C4E5-4AE6-8FDF-F2367FFB3006}"/>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2520347" y="4717992"/>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43054268-905E-4554-AC46-0D5C7729337F}"/>
                </a:ext>
              </a:extLst>
            </p:cNvPr>
            <p:cNvSpPr txBox="1"/>
            <p:nvPr/>
          </p:nvSpPr>
          <p:spPr>
            <a:xfrm>
              <a:off x="13188219" y="728747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4" name="Picture 53">
              <a:extLst>
                <a:ext uri="{FF2B5EF4-FFF2-40B4-BE49-F238E27FC236}">
                  <a16:creationId xmlns:a16="http://schemas.microsoft.com/office/drawing/2014/main" id="{B4122FBF-3644-441F-B109-14902FAFED7B}"/>
                </a:ext>
              </a:extLst>
            </p:cNvPr>
            <p:cNvPicPr preferRelativeResize="0">
              <a:picLocks/>
            </p:cNvPicPr>
            <p:nvPr/>
          </p:nvPicPr>
          <p:blipFill>
            <a:blip r:embed="rId7"/>
            <a:stretch>
              <a:fillRect/>
            </a:stretch>
          </p:blipFill>
          <p:spPr>
            <a:xfrm>
              <a:off x="12520347" y="7059339"/>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55" name="TextBox 54">
              <a:extLst>
                <a:ext uri="{FF2B5EF4-FFF2-40B4-BE49-F238E27FC236}">
                  <a16:creationId xmlns:a16="http://schemas.microsoft.com/office/drawing/2014/main" id="{B5E0D309-6FFD-44DF-AE46-1C84C434C668}"/>
                </a:ext>
              </a:extLst>
            </p:cNvPr>
            <p:cNvSpPr txBox="1"/>
            <p:nvPr/>
          </p:nvSpPr>
          <p:spPr>
            <a:xfrm>
              <a:off x="13179007" y="960607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Selene Galvan</a:t>
              </a:r>
              <a:endParaRPr lang="en-US" sz="700" b="1" dirty="0">
                <a:solidFill>
                  <a:schemeClr val="bg1"/>
                </a:solidFill>
              </a:endParaRPr>
            </a:p>
            <a:p>
              <a:pPr defTabSz="0"/>
              <a:r>
                <a:rPr lang="en-US" sz="700"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pic>
          <p:nvPicPr>
            <p:cNvPr id="56" name="Picture 2" descr="https://ids.se.com/image/user_male_portrait?img_id=8676182&amp;img_id_token=vKCkK0kjApmZQCRbq9hWZKt5%2FOI%3D&amp;t=1575037869705">
              <a:extLst>
                <a:ext uri="{FF2B5EF4-FFF2-40B4-BE49-F238E27FC236}">
                  <a16:creationId xmlns:a16="http://schemas.microsoft.com/office/drawing/2014/main" id="{286C7495-0585-47FC-93CC-98D049C6A6A1}"/>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2530329" y="9410552"/>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AF6764A1-2C78-4575-96C1-39021A308E6F}"/>
                </a:ext>
              </a:extLst>
            </p:cNvPr>
            <p:cNvSpPr txBox="1"/>
            <p:nvPr/>
          </p:nvSpPr>
          <p:spPr>
            <a:xfrm>
              <a:off x="4585389" y="1198522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Open Position</a:t>
              </a:r>
              <a:endParaRPr lang="en-US" sz="700" b="1" dirty="0">
                <a:solidFill>
                  <a:schemeClr val="bg1"/>
                </a:solidFill>
              </a:endParaRPr>
            </a:p>
            <a:p>
              <a:pPr defTabSz="0"/>
              <a:r>
                <a:rPr lang="en-US" sz="700"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grpSp>
      <p:sp>
        <p:nvSpPr>
          <p:cNvPr id="69" name="Slide Number Placeholder 2">
            <a:extLst>
              <a:ext uri="{FF2B5EF4-FFF2-40B4-BE49-F238E27FC236}">
                <a16:creationId xmlns:a16="http://schemas.microsoft.com/office/drawing/2014/main" id="{A75EDA1F-2F6F-4E07-ACD2-8DD30F454F4D}"/>
              </a:ext>
            </a:extLst>
          </p:cNvPr>
          <p:cNvSpPr>
            <a:spLocks noGrp="1"/>
          </p:cNvSpPr>
          <p:nvPr>
            <p:ph type="sldNum" sz="quarter" idx="4"/>
          </p:nvPr>
        </p:nvSpPr>
        <p:spPr>
          <a:xfrm>
            <a:off x="6164135" y="13498426"/>
            <a:ext cx="1839915" cy="92461"/>
          </a:xfrm>
        </p:spPr>
        <p:txBody>
          <a:bodyPr/>
          <a:lstStyle/>
          <a:p>
            <a:r>
              <a:rPr lang="en-US" dirty="0"/>
              <a:t>Page </a:t>
            </a:r>
            <a:fld id="{5A9C12DC-491F-9444-86A2-13AC5C62A2FC}" type="slidenum">
              <a:rPr lang="en-US" smtClean="0"/>
              <a:pPr/>
              <a:t>4</a:t>
            </a:fld>
            <a:endParaRPr lang="en-US" dirty="0"/>
          </a:p>
        </p:txBody>
      </p:sp>
      <p:cxnSp>
        <p:nvCxnSpPr>
          <p:cNvPr id="70" name="Straight Connector 69">
            <a:extLst>
              <a:ext uri="{FF2B5EF4-FFF2-40B4-BE49-F238E27FC236}">
                <a16:creationId xmlns:a16="http://schemas.microsoft.com/office/drawing/2014/main" id="{B24E3EBA-1FA7-4A2C-84D9-752FF4B1AE9B}"/>
              </a:ext>
            </a:extLst>
          </p:cNvPr>
          <p:cNvCxnSpPr>
            <a:cxnSpLocks/>
          </p:cNvCxnSpPr>
          <p:nvPr/>
        </p:nvCxnSpPr>
        <p:spPr>
          <a:xfrm flipH="1">
            <a:off x="3284196" y="4630901"/>
            <a:ext cx="40021" cy="830217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5D7B76F-855D-406C-956C-D5DA1538571C}"/>
              </a:ext>
            </a:extLst>
          </p:cNvPr>
          <p:cNvCxnSpPr>
            <a:cxnSpLocks/>
            <a:endCxn id="75" idx="2"/>
          </p:cNvCxnSpPr>
          <p:nvPr/>
        </p:nvCxnSpPr>
        <p:spPr>
          <a:xfrm>
            <a:off x="3311779" y="5961505"/>
            <a:ext cx="48352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D249FCA-7602-41C5-A4BF-3DA6CF5E46B9}"/>
              </a:ext>
            </a:extLst>
          </p:cNvPr>
          <p:cNvCxnSpPr>
            <a:cxnSpLocks/>
            <a:endCxn id="77" idx="2"/>
          </p:cNvCxnSpPr>
          <p:nvPr/>
        </p:nvCxnSpPr>
        <p:spPr>
          <a:xfrm>
            <a:off x="3324210" y="8303987"/>
            <a:ext cx="5242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32ABB9E7-7733-445B-BA59-D695920BF8C0}"/>
              </a:ext>
            </a:extLst>
          </p:cNvPr>
          <p:cNvCxnSpPr>
            <a:cxnSpLocks/>
          </p:cNvCxnSpPr>
          <p:nvPr/>
        </p:nvCxnSpPr>
        <p:spPr>
          <a:xfrm>
            <a:off x="3303649" y="10626193"/>
            <a:ext cx="5448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BAD805C2-1B3A-4816-A8C1-4244F0FA501F}"/>
              </a:ext>
            </a:extLst>
          </p:cNvPr>
          <p:cNvSpPr txBox="1"/>
          <p:nvPr/>
        </p:nvSpPr>
        <p:spPr>
          <a:xfrm>
            <a:off x="4589233" y="5191084"/>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75" name="Picture 74">
            <a:extLst>
              <a:ext uri="{FF2B5EF4-FFF2-40B4-BE49-F238E27FC236}">
                <a16:creationId xmlns:a16="http://schemas.microsoft.com/office/drawing/2014/main" id="{7BCC2FE8-30F0-47C0-835A-AA6798E2A9AA}"/>
              </a:ext>
            </a:extLst>
          </p:cNvPr>
          <p:cNvPicPr preferRelativeResize="0">
            <a:picLocks/>
          </p:cNvPicPr>
          <p:nvPr/>
        </p:nvPicPr>
        <p:blipFill>
          <a:blip r:embed="rId9"/>
          <a:stretch>
            <a:fillRect/>
          </a:stretch>
        </p:blipFill>
        <p:spPr>
          <a:xfrm>
            <a:off x="3795307" y="4891657"/>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76" name="TextBox 75">
            <a:extLst>
              <a:ext uri="{FF2B5EF4-FFF2-40B4-BE49-F238E27FC236}">
                <a16:creationId xmlns:a16="http://schemas.microsoft.com/office/drawing/2014/main" id="{FA6F6477-A8B4-49E9-88D6-7742BEEC6C30}"/>
              </a:ext>
            </a:extLst>
          </p:cNvPr>
          <p:cNvSpPr txBox="1"/>
          <p:nvPr/>
        </p:nvSpPr>
        <p:spPr>
          <a:xfrm>
            <a:off x="4585389" y="7418629"/>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pic>
        <p:nvPicPr>
          <p:cNvPr id="77" name="Picture 76">
            <a:extLst>
              <a:ext uri="{FF2B5EF4-FFF2-40B4-BE49-F238E27FC236}">
                <a16:creationId xmlns:a16="http://schemas.microsoft.com/office/drawing/2014/main" id="{6D53B34B-30DA-421A-8506-3A80DCB6DC0C}"/>
              </a:ext>
            </a:extLst>
          </p:cNvPr>
          <p:cNvPicPr>
            <a:picLocks noChangeAspect="1"/>
          </p:cNvPicPr>
          <p:nvPr/>
        </p:nvPicPr>
        <p:blipFill>
          <a:blip r:embed="rId10"/>
          <a:stretch>
            <a:fillRect/>
          </a:stretch>
        </p:blipFill>
        <p:spPr>
          <a:xfrm>
            <a:off x="3848446" y="7233489"/>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80" name="TextBox 79">
            <a:extLst>
              <a:ext uri="{FF2B5EF4-FFF2-40B4-BE49-F238E27FC236}">
                <a16:creationId xmlns:a16="http://schemas.microsoft.com/office/drawing/2014/main" id="{F7612E51-5FE1-4F27-8225-907958FE4A15}"/>
              </a:ext>
            </a:extLst>
          </p:cNvPr>
          <p:cNvSpPr txBox="1"/>
          <p:nvPr/>
        </p:nvSpPr>
        <p:spPr>
          <a:xfrm>
            <a:off x="4585389" y="973878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a:t>
            </a:r>
            <a:r>
              <a:rPr lang="en-US" sz="3600" dirty="0"/>
              <a:t>Vanessa Lucio</a:t>
            </a:r>
            <a:r>
              <a:rPr lang="en-US" sz="1000" dirty="0"/>
              <a:t> </a:t>
            </a:r>
          </a:p>
          <a:p>
            <a:r>
              <a:rPr lang="en-US" sz="1000" dirty="0"/>
              <a:t>                                           </a:t>
            </a:r>
            <a:r>
              <a:rPr lang="en-US" sz="2800" dirty="0"/>
              <a:t>Project Manager, MTY MEX</a:t>
            </a:r>
          </a:p>
          <a:p>
            <a:r>
              <a:rPr lang="en-US" sz="2800" dirty="0"/>
              <a:t>               CoS (SBO-REB), QVE</a:t>
            </a:r>
            <a:r>
              <a:rPr lang="en-US" dirty="0"/>
              <a:t>           </a:t>
            </a:r>
            <a:r>
              <a:rPr lang="en-US" sz="800" dirty="0"/>
              <a:t>   </a:t>
            </a:r>
          </a:p>
        </p:txBody>
      </p:sp>
      <p:pic>
        <p:nvPicPr>
          <p:cNvPr id="81" name="Picture 2" descr="https://ids.se.com/image/user_male_portrait?img_id=28752520&amp;img_id_token=Lwjjp%2FkpGi4WvkDo6XjsykHqlO0%3D&amp;t=1579616670543">
            <a:extLst>
              <a:ext uri="{FF2B5EF4-FFF2-40B4-BE49-F238E27FC236}">
                <a16:creationId xmlns:a16="http://schemas.microsoft.com/office/drawing/2014/main" id="{DD2A9194-62DB-4C27-A6C9-716344111504}"/>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3848446" y="9558175"/>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82" name="Straight Arrow Connector 81">
            <a:extLst>
              <a:ext uri="{FF2B5EF4-FFF2-40B4-BE49-F238E27FC236}">
                <a16:creationId xmlns:a16="http://schemas.microsoft.com/office/drawing/2014/main" id="{28937CDB-CB85-4300-AD00-FAD80BE3AF9E}"/>
              </a:ext>
            </a:extLst>
          </p:cNvPr>
          <p:cNvCxnSpPr>
            <a:cxnSpLocks/>
            <a:endCxn id="81" idx="2"/>
          </p:cNvCxnSpPr>
          <p:nvPr/>
        </p:nvCxnSpPr>
        <p:spPr>
          <a:xfrm>
            <a:off x="3303649" y="10628023"/>
            <a:ext cx="544797"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4798C359-C62B-43F5-833A-D91A85F539C4}"/>
              </a:ext>
            </a:extLst>
          </p:cNvPr>
          <p:cNvSpPr txBox="1"/>
          <p:nvPr/>
        </p:nvSpPr>
        <p:spPr>
          <a:xfrm>
            <a:off x="21485887" y="975847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4138" b="1" dirty="0">
                <a:solidFill>
                  <a:schemeClr val="bg1"/>
                </a:solidFill>
              </a:rPr>
              <a:t>Open Position</a:t>
            </a:r>
          </a:p>
          <a:p>
            <a:r>
              <a:rPr lang="en-US" sz="2800" dirty="0">
                <a:solidFill>
                  <a:schemeClr val="bg1"/>
                </a:solidFill>
              </a:rPr>
              <a:t>                 </a:t>
            </a:r>
            <a:endParaRPr lang="en-US" sz="2000" b="1" dirty="0">
              <a:solidFill>
                <a:schemeClr val="bg1"/>
              </a:solidFill>
            </a:endParaRPr>
          </a:p>
        </p:txBody>
      </p:sp>
      <p:pic>
        <p:nvPicPr>
          <p:cNvPr id="50" name="Picture 49">
            <a:extLst>
              <a:ext uri="{FF2B5EF4-FFF2-40B4-BE49-F238E27FC236}">
                <a16:creationId xmlns:a16="http://schemas.microsoft.com/office/drawing/2014/main" id="{57ECD9D4-DF11-4336-9DF0-C98F612AD72B}"/>
              </a:ext>
            </a:extLst>
          </p:cNvPr>
          <p:cNvPicPr preferRelativeResize="0">
            <a:picLocks/>
          </p:cNvPicPr>
          <p:nvPr/>
        </p:nvPicPr>
        <p:blipFill rotWithShape="1">
          <a:blip r:embed="rId12"/>
          <a:srcRect l="10389" t="31541" r="78973" b="44510"/>
          <a:stretch/>
        </p:blipFill>
        <p:spPr>
          <a:xfrm>
            <a:off x="21013096" y="9562952"/>
            <a:ext cx="2130552" cy="2139696"/>
          </a:xfrm>
          <a:prstGeom prst="flowChartConnector">
            <a:avLst/>
          </a:prstGeom>
          <a:ln>
            <a:solidFill>
              <a:schemeClr val="accent1"/>
            </a:solidFill>
          </a:ln>
        </p:spPr>
      </p:pic>
      <p:cxnSp>
        <p:nvCxnSpPr>
          <p:cNvPr id="52" name="Straight Arrow Connector 51">
            <a:extLst>
              <a:ext uri="{FF2B5EF4-FFF2-40B4-BE49-F238E27FC236}">
                <a16:creationId xmlns:a16="http://schemas.microsoft.com/office/drawing/2014/main" id="{F7E9899C-9016-4FD4-8A5D-5D2543515F7A}"/>
              </a:ext>
            </a:extLst>
          </p:cNvPr>
          <p:cNvCxnSpPr>
            <a:cxnSpLocks/>
          </p:cNvCxnSpPr>
          <p:nvPr/>
        </p:nvCxnSpPr>
        <p:spPr>
          <a:xfrm>
            <a:off x="20413014" y="10610043"/>
            <a:ext cx="600082"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3" name="Picture 52">
            <a:extLst>
              <a:ext uri="{FF2B5EF4-FFF2-40B4-BE49-F238E27FC236}">
                <a16:creationId xmlns:a16="http://schemas.microsoft.com/office/drawing/2014/main" id="{12CD771C-E502-4EC0-8884-14A46FACDE4E}"/>
              </a:ext>
            </a:extLst>
          </p:cNvPr>
          <p:cNvPicPr preferRelativeResize="0">
            <a:picLocks/>
          </p:cNvPicPr>
          <p:nvPr/>
        </p:nvPicPr>
        <p:blipFill rotWithShape="1">
          <a:blip r:embed="rId12"/>
          <a:srcRect l="10389" t="31541" r="78973" b="44510"/>
          <a:stretch/>
        </p:blipFill>
        <p:spPr>
          <a:xfrm>
            <a:off x="12530329" y="11914165"/>
            <a:ext cx="2130552" cy="2139696"/>
          </a:xfrm>
          <a:prstGeom prst="flowChartConnector">
            <a:avLst/>
          </a:prstGeom>
          <a:ln>
            <a:solidFill>
              <a:schemeClr val="accent1"/>
            </a:solidFill>
          </a:ln>
        </p:spPr>
      </p:pic>
      <p:pic>
        <p:nvPicPr>
          <p:cNvPr id="57" name="Picture 56">
            <a:extLst>
              <a:ext uri="{FF2B5EF4-FFF2-40B4-BE49-F238E27FC236}">
                <a16:creationId xmlns:a16="http://schemas.microsoft.com/office/drawing/2014/main" id="{04D9AA24-A0EA-4BE4-BF29-364CD5112616}"/>
              </a:ext>
            </a:extLst>
          </p:cNvPr>
          <p:cNvPicPr preferRelativeResize="0">
            <a:picLocks/>
          </p:cNvPicPr>
          <p:nvPr/>
        </p:nvPicPr>
        <p:blipFill rotWithShape="1">
          <a:blip r:embed="rId12"/>
          <a:srcRect l="10389" t="31541" r="78973" b="44510"/>
          <a:stretch/>
        </p:blipFill>
        <p:spPr>
          <a:xfrm>
            <a:off x="3815189" y="11914165"/>
            <a:ext cx="2130552" cy="2139696"/>
          </a:xfrm>
          <a:prstGeom prst="flowChartConnector">
            <a:avLst/>
          </a:prstGeom>
          <a:ln>
            <a:solidFill>
              <a:schemeClr val="accent1"/>
            </a:solidFill>
          </a:ln>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A7B0FB-B5DA-4354-ADBD-A017621C71D9}"/>
              </a:ext>
            </a:extLst>
          </p:cNvPr>
          <p:cNvSpPr>
            <a:spLocks noGrp="1"/>
          </p:cNvSpPr>
          <p:nvPr>
            <p:ph type="sldNum" sz="quarter" idx="4"/>
          </p:nvPr>
        </p:nvSpPr>
        <p:spPr/>
        <p:txBody>
          <a:bodyPr/>
          <a:lstStyle/>
          <a:p>
            <a:r>
              <a:rPr lang="en-US"/>
              <a:t>Page </a:t>
            </a:r>
            <a:fld id="{5A9C12DC-491F-9444-86A2-13AC5C62A2FC}" type="slidenum">
              <a:rPr lang="en-US" smtClean="0"/>
              <a:pPr/>
              <a:t>5</a:t>
            </a:fld>
            <a:endParaRPr lang="en-US" dirty="0"/>
          </a:p>
        </p:txBody>
      </p:sp>
      <p:sp>
        <p:nvSpPr>
          <p:cNvPr id="3" name="Footer Placeholder 2">
            <a:extLst>
              <a:ext uri="{FF2B5EF4-FFF2-40B4-BE49-F238E27FC236}">
                <a16:creationId xmlns:a16="http://schemas.microsoft.com/office/drawing/2014/main" id="{950F6DD7-4DF9-4045-ACD6-8EF7C69ABFD6}"/>
              </a:ext>
            </a:extLst>
          </p:cNvPr>
          <p:cNvSpPr>
            <a:spLocks noGrp="1"/>
          </p:cNvSpPr>
          <p:nvPr>
            <p:ph type="ftr" sz="quarter" idx="3"/>
          </p:nvPr>
        </p:nvSpPr>
        <p:spPr/>
        <p:txBody>
          <a:bodyPr/>
          <a:lstStyle/>
          <a:p>
            <a:r>
              <a:rPr lang="en-US"/>
              <a:t>Confidential Property of Schneider Electric |</a:t>
            </a:r>
            <a:endParaRPr lang="en-US" dirty="0"/>
          </a:p>
        </p:txBody>
      </p:sp>
      <p:sp>
        <p:nvSpPr>
          <p:cNvPr id="7" name="TextBox 6">
            <a:extLst>
              <a:ext uri="{FF2B5EF4-FFF2-40B4-BE49-F238E27FC236}">
                <a16:creationId xmlns:a16="http://schemas.microsoft.com/office/drawing/2014/main" id="{7A5C0A97-0164-4CEC-8243-B6832FE905CE}"/>
              </a:ext>
            </a:extLst>
          </p:cNvPr>
          <p:cNvSpPr txBox="1"/>
          <p:nvPr/>
        </p:nvSpPr>
        <p:spPr>
          <a:xfrm>
            <a:off x="1266929"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000" dirty="0">
                <a:solidFill>
                  <a:schemeClr val="bg1"/>
                </a:solidFill>
              </a:rPr>
              <a:t>	 </a:t>
            </a:r>
            <a:r>
              <a:rPr lang="en-US" sz="3547" b="1" dirty="0">
                <a:solidFill>
                  <a:schemeClr val="bg1"/>
                </a:solidFill>
              </a:rPr>
              <a:t>Liza Martinez</a:t>
            </a:r>
            <a:endParaRPr lang="en-US" sz="1800" b="1" dirty="0">
              <a:solidFill>
                <a:schemeClr val="bg1"/>
              </a:solidFill>
            </a:endParaRPr>
          </a:p>
          <a:p>
            <a:r>
              <a:rPr lang="en-US" sz="1800" dirty="0">
                <a:solidFill>
                  <a:schemeClr val="bg1"/>
                </a:solidFill>
              </a:rPr>
              <a:t>	</a:t>
            </a:r>
            <a:r>
              <a:rPr lang="en-US" sz="1800" b="1" dirty="0">
                <a:solidFill>
                  <a:schemeClr val="bg1"/>
                </a:solidFill>
              </a:rPr>
              <a:t>  </a:t>
            </a:r>
            <a:r>
              <a:rPr lang="en-US" sz="2400" b="1" dirty="0">
                <a:solidFill>
                  <a:schemeClr val="bg1"/>
                </a:solidFill>
              </a:rPr>
              <a:t>Elec-Mech Sr Eng. </a:t>
            </a:r>
            <a:r>
              <a:rPr lang="en-US" sz="1600" b="1" dirty="0">
                <a:solidFill>
                  <a:schemeClr val="bg1"/>
                </a:solidFill>
              </a:rPr>
              <a:t>PIIT MTY, MEX</a:t>
            </a:r>
            <a:endParaRPr lang="en-US" sz="1200" b="1" dirty="0">
              <a:solidFill>
                <a:schemeClr val="bg1"/>
              </a:solidFill>
            </a:endParaRPr>
          </a:p>
          <a:p>
            <a:r>
              <a:rPr lang="en-US" sz="800" dirty="0">
                <a:solidFill>
                  <a:schemeClr val="bg1"/>
                </a:solidFill>
              </a:rPr>
              <a:t>	</a:t>
            </a:r>
            <a:r>
              <a:rPr lang="en-US" sz="1200" dirty="0">
                <a:solidFill>
                  <a:schemeClr val="bg1"/>
                </a:solidFill>
              </a:rPr>
              <a:t> </a:t>
            </a:r>
            <a:r>
              <a:rPr lang="en-US" sz="2400" dirty="0">
                <a:solidFill>
                  <a:schemeClr val="bg1"/>
                </a:solidFill>
              </a:rPr>
              <a:t>QVE-COS</a:t>
            </a:r>
          </a:p>
        </p:txBody>
      </p:sp>
      <p:pic>
        <p:nvPicPr>
          <p:cNvPr id="8" name="Picture 7">
            <a:extLst>
              <a:ext uri="{FF2B5EF4-FFF2-40B4-BE49-F238E27FC236}">
                <a16:creationId xmlns:a16="http://schemas.microsoft.com/office/drawing/2014/main" id="{84DC4CFC-25DC-4EF3-91F7-4CCBE9D30D13}"/>
              </a:ext>
            </a:extLst>
          </p:cNvPr>
          <p:cNvPicPr preferRelativeResize="0">
            <a:picLocks/>
          </p:cNvPicPr>
          <p:nvPr/>
        </p:nvPicPr>
        <p:blipFill>
          <a:blip r:embed="rId2"/>
          <a:stretch>
            <a:fillRect/>
          </a:stretch>
        </p:blipFill>
        <p:spPr>
          <a:xfrm>
            <a:off x="659528"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EA72F9CE-1A5D-4449-AB61-76C4A07C2B0B}"/>
              </a:ext>
            </a:extLst>
          </p:cNvPr>
          <p:cNvSpPr txBox="1"/>
          <p:nvPr/>
        </p:nvSpPr>
        <p:spPr>
          <a:xfrm>
            <a:off x="1266929"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endParaRPr lang="en-US" sz="2800" b="1" dirty="0">
              <a:solidFill>
                <a:schemeClr val="bg1"/>
              </a:solidFill>
            </a:endParaRPr>
          </a:p>
          <a:p>
            <a:r>
              <a:rPr lang="en-US" sz="2800" b="1" dirty="0">
                <a:solidFill>
                  <a:schemeClr val="bg1"/>
                </a:solidFill>
              </a:rPr>
              <a:t>                Elec-Mech Sr Eng.</a:t>
            </a:r>
            <a:r>
              <a:rPr lang="en-US" sz="1800" b="1" dirty="0">
                <a:solidFill>
                  <a:schemeClr val="bg1"/>
                </a:solidFill>
              </a:rPr>
              <a:t>PIIT MTY, MEX</a:t>
            </a:r>
            <a:r>
              <a:rPr lang="en-US" sz="1100" b="1" dirty="0">
                <a:solidFill>
                  <a:schemeClr val="bg1"/>
                </a:solidFill>
              </a:rPr>
              <a:t>     </a:t>
            </a:r>
            <a:r>
              <a:rPr lang="en-US" sz="400" dirty="0">
                <a:solidFill>
                  <a:schemeClr val="bg1"/>
                </a:solidFill>
              </a:rPr>
              <a:t>	</a:t>
            </a:r>
            <a:r>
              <a:rPr lang="en-US" sz="1800" dirty="0">
                <a:solidFill>
                  <a:schemeClr val="bg1"/>
                </a:solidFill>
              </a:rPr>
              <a:t>  </a:t>
            </a:r>
            <a:r>
              <a:rPr lang="en-US" sz="2400" dirty="0">
                <a:solidFill>
                  <a:schemeClr val="bg1"/>
                </a:solidFill>
              </a:rPr>
              <a:t>CoS &amp; SBO K5/K6</a:t>
            </a:r>
            <a:endParaRPr lang="en-US" sz="3200" dirty="0">
              <a:solidFill>
                <a:schemeClr val="bg1"/>
              </a:solidFill>
            </a:endParaRPr>
          </a:p>
        </p:txBody>
      </p:sp>
      <p:pic>
        <p:nvPicPr>
          <p:cNvPr id="10" name="Picture 12" descr="https://spiceportal.schneider-electric.com/image/user_male_portrait?img_id=21091224&amp;img_id_token=9VrBL1dcQ7HrLQQuo%2B%2B45X2CHes%3D&amp;t=1527605746334">
            <a:extLst>
              <a:ext uri="{FF2B5EF4-FFF2-40B4-BE49-F238E27FC236}">
                <a16:creationId xmlns:a16="http://schemas.microsoft.com/office/drawing/2014/main" id="{41DE070D-CCB6-4E2E-9D40-25C0100F0F0E}"/>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9571" y="68063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7D3091-16ED-4FC8-A615-0D0C849E7DB2}"/>
              </a:ext>
            </a:extLst>
          </p:cNvPr>
          <p:cNvSpPr txBox="1"/>
          <p:nvPr/>
        </p:nvSpPr>
        <p:spPr>
          <a:xfrm>
            <a:off x="1317318" y="9452418"/>
            <a:ext cx="6533429"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endParaRPr lang="en-US" sz="600" b="1" dirty="0">
              <a:solidFill>
                <a:schemeClr val="bg1"/>
              </a:solidFill>
            </a:endParaRPr>
          </a:p>
          <a:p>
            <a:r>
              <a:rPr lang="en-US" sz="600" b="1" dirty="0">
                <a:solidFill>
                  <a:schemeClr val="bg1"/>
                </a:solidFill>
              </a:rPr>
              <a:t>	</a:t>
            </a:r>
            <a:r>
              <a:rPr lang="en-US" sz="1600"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2" name="Picture 11">
            <a:extLst>
              <a:ext uri="{FF2B5EF4-FFF2-40B4-BE49-F238E27FC236}">
                <a16:creationId xmlns:a16="http://schemas.microsoft.com/office/drawing/2014/main" id="{5DBC130E-E3EF-4359-90B6-0DFE8067EC58}"/>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659528" y="923973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F802C1E6-4D65-4284-91EE-4BC9AA814D16}"/>
              </a:ext>
            </a:extLst>
          </p:cNvPr>
          <p:cNvSpPr txBox="1"/>
          <p:nvPr/>
        </p:nvSpPr>
        <p:spPr>
          <a:xfrm>
            <a:off x="1317318"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400" b="1" dirty="0">
                <a:solidFill>
                  <a:schemeClr val="bg1"/>
                </a:solidFill>
              </a:rPr>
              <a:t>Elec-Mech Sr Eng. </a:t>
            </a:r>
            <a:r>
              <a:rPr lang="en-US" sz="2069" b="1" dirty="0">
                <a:solidFill>
                  <a:schemeClr val="bg1"/>
                </a:solidFill>
              </a:rPr>
              <a:t>PIIT </a:t>
            </a:r>
            <a:r>
              <a:rPr lang="en-US" sz="2000" b="1" dirty="0">
                <a:solidFill>
                  <a:schemeClr val="bg1"/>
                </a:solidFill>
              </a:rPr>
              <a:t>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pic>
        <p:nvPicPr>
          <p:cNvPr id="14" name="Picture 13">
            <a:extLst>
              <a:ext uri="{FF2B5EF4-FFF2-40B4-BE49-F238E27FC236}">
                <a16:creationId xmlns:a16="http://schemas.microsoft.com/office/drawing/2014/main" id="{FFE5759F-E735-4F95-A2E7-446BDE14076C}"/>
              </a:ext>
            </a:extLst>
          </p:cNvPr>
          <p:cNvPicPr preferRelativeResize="0">
            <a:picLocks/>
          </p:cNvPicPr>
          <p:nvPr/>
        </p:nvPicPr>
        <p:blipFill>
          <a:blip r:embed="rId5"/>
          <a:stretch>
            <a:fillRect/>
          </a:stretch>
        </p:blipFill>
        <p:spPr>
          <a:xfrm>
            <a:off x="663085" y="11639937"/>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CE1E2CB1-6F6C-41C1-982E-B171D2FB7F07}"/>
              </a:ext>
            </a:extLst>
          </p:cNvPr>
          <p:cNvSpPr txBox="1"/>
          <p:nvPr/>
        </p:nvSpPr>
        <p:spPr>
          <a:xfrm>
            <a:off x="9233272" y="463046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pic>
        <p:nvPicPr>
          <p:cNvPr id="16" name="Picture 15">
            <a:extLst>
              <a:ext uri="{FF2B5EF4-FFF2-40B4-BE49-F238E27FC236}">
                <a16:creationId xmlns:a16="http://schemas.microsoft.com/office/drawing/2014/main" id="{17C38898-57D4-4EA7-8BF5-46A7BB46D07F}"/>
              </a:ext>
            </a:extLst>
          </p:cNvPr>
          <p:cNvPicPr preferRelativeResize="0">
            <a:picLocks/>
          </p:cNvPicPr>
          <p:nvPr/>
        </p:nvPicPr>
        <p:blipFill>
          <a:blip r:embed="rId6"/>
          <a:stretch>
            <a:fillRect/>
          </a:stretch>
        </p:blipFill>
        <p:spPr>
          <a:xfrm>
            <a:off x="8646955"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5E086ADA-EF5D-4B60-94BE-E7E21004C2FA}"/>
              </a:ext>
            </a:extLst>
          </p:cNvPr>
          <p:cNvSpPr txBox="1"/>
          <p:nvPr/>
        </p:nvSpPr>
        <p:spPr>
          <a:xfrm>
            <a:off x="9233272"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a:t>
            </a:r>
            <a:r>
              <a:rPr lang="en-US" sz="1050" b="1" dirty="0">
                <a:solidFill>
                  <a:schemeClr val="bg1"/>
                </a:solidFill>
              </a:rPr>
              <a:t> </a:t>
            </a:r>
            <a:endParaRPr lang="en-US" sz="1200" dirty="0">
              <a:solidFill>
                <a:schemeClr val="bg1"/>
              </a:solidFill>
            </a:endParaRPr>
          </a:p>
          <a:p>
            <a:r>
              <a:rPr lang="en-US" sz="1200" dirty="0">
                <a:solidFill>
                  <a:schemeClr val="bg1"/>
                </a:solidFill>
              </a:rPr>
              <a:t>                                  </a:t>
            </a:r>
            <a:r>
              <a:rPr lang="en-US" sz="2956" dirty="0">
                <a:solidFill>
                  <a:schemeClr val="bg1"/>
                </a:solidFill>
              </a:rPr>
              <a:t>CoS &amp; SBO</a:t>
            </a:r>
          </a:p>
        </p:txBody>
      </p:sp>
      <p:pic>
        <p:nvPicPr>
          <p:cNvPr id="18" name="Picture 17">
            <a:extLst>
              <a:ext uri="{FF2B5EF4-FFF2-40B4-BE49-F238E27FC236}">
                <a16:creationId xmlns:a16="http://schemas.microsoft.com/office/drawing/2014/main" id="{B53CA536-5158-4CED-92CB-B869D4B697B1}"/>
              </a:ext>
            </a:extLst>
          </p:cNvPr>
          <p:cNvPicPr preferRelativeResize="0">
            <a:picLocks/>
          </p:cNvPicPr>
          <p:nvPr/>
        </p:nvPicPr>
        <p:blipFill>
          <a:blip r:embed="rId7"/>
          <a:stretch>
            <a:fillRect/>
          </a:stretch>
        </p:blipFill>
        <p:spPr>
          <a:xfrm>
            <a:off x="8646955" y="6806339"/>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54C6608B-EF1C-4120-8572-479799CB3376}"/>
              </a:ext>
            </a:extLst>
          </p:cNvPr>
          <p:cNvSpPr txBox="1"/>
          <p:nvPr/>
        </p:nvSpPr>
        <p:spPr>
          <a:xfrm>
            <a:off x="9233272" y="945521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p>
          <a:p>
            <a:r>
              <a:rPr lang="en-US" sz="3600" b="1" dirty="0">
                <a:solidFill>
                  <a:schemeClr val="bg1"/>
                </a:solidFill>
              </a:rPr>
              <a:t>            Sergio Castillo</a:t>
            </a:r>
          </a:p>
          <a:p>
            <a:r>
              <a:rPr lang="en-US" sz="2400" dirty="0">
                <a:solidFill>
                  <a:schemeClr val="bg1"/>
                </a:solidFill>
              </a:rPr>
              <a:t>	 </a:t>
            </a:r>
            <a:r>
              <a:rPr lang="en-US" sz="2400" b="1" dirty="0">
                <a:solidFill>
                  <a:schemeClr val="bg1"/>
                </a:solidFill>
              </a:rPr>
              <a:t>Electronics, Prj Engr</a:t>
            </a:r>
            <a:r>
              <a:rPr lang="en-US" sz="2400" dirty="0">
                <a:solidFill>
                  <a:schemeClr val="bg1"/>
                </a:solidFill>
              </a:rPr>
              <a:t>, </a:t>
            </a:r>
            <a:r>
              <a:rPr lang="en-US" sz="2000" dirty="0">
                <a:solidFill>
                  <a:schemeClr val="bg1"/>
                </a:solidFill>
              </a:rPr>
              <a:t>PIIT MTY MEX               MEX</a:t>
            </a:r>
            <a:endParaRPr lang="en-US" sz="2400" dirty="0">
              <a:solidFill>
                <a:schemeClr val="bg1"/>
              </a:solidFill>
            </a:endParaRPr>
          </a:p>
          <a:p>
            <a:r>
              <a:rPr lang="en-US" sz="3600" dirty="0">
                <a:solidFill>
                  <a:schemeClr val="bg1"/>
                </a:solidFill>
              </a:rPr>
              <a:t> </a:t>
            </a:r>
          </a:p>
        </p:txBody>
      </p:sp>
      <p:pic>
        <p:nvPicPr>
          <p:cNvPr id="20" name="Picture 19">
            <a:extLst>
              <a:ext uri="{FF2B5EF4-FFF2-40B4-BE49-F238E27FC236}">
                <a16:creationId xmlns:a16="http://schemas.microsoft.com/office/drawing/2014/main" id="{CBF87618-D898-477E-947F-07570BFCB7E8}"/>
              </a:ext>
            </a:extLst>
          </p:cNvPr>
          <p:cNvPicPr preferRelativeResize="0">
            <a:picLocks/>
          </p:cNvPicPr>
          <p:nvPr/>
        </p:nvPicPr>
        <p:blipFill>
          <a:blip r:embed="rId8"/>
          <a:stretch>
            <a:fillRect/>
          </a:stretch>
        </p:blipFill>
        <p:spPr>
          <a:xfrm>
            <a:off x="8646955" y="9239739"/>
            <a:ext cx="2093976" cy="2103120"/>
          </a:xfrm>
          <a:prstGeom prst="flowChartConnector">
            <a:avLst/>
          </a:prstGeom>
        </p:spPr>
      </p:pic>
      <p:sp>
        <p:nvSpPr>
          <p:cNvPr id="21" name="TextBox 20">
            <a:extLst>
              <a:ext uri="{FF2B5EF4-FFF2-40B4-BE49-F238E27FC236}">
                <a16:creationId xmlns:a16="http://schemas.microsoft.com/office/drawing/2014/main" id="{410F3B2A-E85C-477E-8EB0-C25F33035EDB}"/>
              </a:ext>
            </a:extLst>
          </p:cNvPr>
          <p:cNvSpPr txBox="1"/>
          <p:nvPr/>
        </p:nvSpPr>
        <p:spPr>
          <a:xfrm>
            <a:off x="9233272"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 </a:t>
            </a:r>
            <a:endParaRPr lang="en-US" sz="100" b="1" dirty="0">
              <a:solidFill>
                <a:schemeClr val="bg1"/>
              </a:solidFill>
            </a:endParaRPr>
          </a:p>
          <a:p>
            <a:r>
              <a:rPr lang="en-US" sz="100" b="1" dirty="0">
                <a:solidFill>
                  <a:schemeClr val="bg1"/>
                </a:solidFill>
              </a:rPr>
              <a:t>                                                                                                                                                                                                                                                                                                                                                                                                                                                                                              </a:t>
            </a:r>
            <a:r>
              <a:rPr lang="en-US" sz="2800" b="1" dirty="0">
                <a:solidFill>
                  <a:schemeClr val="bg1"/>
                </a:solidFill>
              </a:rPr>
              <a:t>Electronics, Sr Prj Engr, PIIT</a:t>
            </a:r>
            <a:r>
              <a:rPr lang="en-US" sz="2400" b="1" dirty="0">
                <a:solidFill>
                  <a:schemeClr val="bg1"/>
                </a:solidFill>
              </a:rPr>
              <a:t> </a:t>
            </a:r>
          </a:p>
          <a:p>
            <a:r>
              <a:rPr lang="en-US" sz="2400" b="1" dirty="0">
                <a:solidFill>
                  <a:schemeClr val="bg1"/>
                </a:solidFill>
              </a:rPr>
              <a:t>                  MTY MEX</a:t>
            </a:r>
            <a:endParaRPr lang="en-US" sz="2000" b="1" dirty="0">
              <a:solidFill>
                <a:schemeClr val="bg1"/>
              </a:solidFill>
            </a:endParaRPr>
          </a:p>
        </p:txBody>
      </p:sp>
      <p:pic>
        <p:nvPicPr>
          <p:cNvPr id="22" name="Picture 2" descr="https://ids.se.com/image/user_male_portrait?img_id=6651035&amp;img_id_token=Wbtpo%2F3J2MR%2BjDAaJuCCL%2F0tHg0%3D&amp;t=1575623642757">
            <a:extLst>
              <a:ext uri="{FF2B5EF4-FFF2-40B4-BE49-F238E27FC236}">
                <a16:creationId xmlns:a16="http://schemas.microsoft.com/office/drawing/2014/main" id="{9972D2B5-76D6-4D61-B4E4-A1317334397C}"/>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46955" y="11610424"/>
            <a:ext cx="2093976" cy="2102902"/>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ABA25EB-43BB-482F-AC2C-B4A85F906129}"/>
              </a:ext>
            </a:extLst>
          </p:cNvPr>
          <p:cNvSpPr txBox="1"/>
          <p:nvPr/>
        </p:nvSpPr>
        <p:spPr>
          <a:xfrm>
            <a:off x="17293683"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2400" dirty="0">
                <a:solidFill>
                  <a:schemeClr val="bg1"/>
                </a:solidFill>
              </a:rPr>
              <a:t>	</a:t>
            </a:r>
            <a:r>
              <a:rPr lang="en-US" sz="1800" b="1" dirty="0"/>
              <a:t>  </a:t>
            </a:r>
          </a:p>
          <a:p>
            <a:pPr lvl="0"/>
            <a:r>
              <a:rPr lang="en-US" sz="1800" b="1" dirty="0">
                <a:solidFill>
                  <a:schemeClr val="bg1"/>
                </a:solidFill>
              </a:rPr>
              <a:t>                           </a:t>
            </a:r>
            <a:r>
              <a:rPr lang="en-US" sz="3200" b="1" dirty="0">
                <a:solidFill>
                  <a:schemeClr val="bg1"/>
                </a:solidFill>
              </a:rPr>
              <a:t>Lesli Rodriguez</a:t>
            </a:r>
          </a:p>
          <a:p>
            <a:r>
              <a:rPr lang="en-US" sz="1600" dirty="0">
                <a:solidFill>
                  <a:schemeClr val="bg1"/>
                </a:solidFill>
              </a:rPr>
              <a:t>                              </a:t>
            </a:r>
            <a:r>
              <a:rPr lang="en-US" sz="2800" b="1" dirty="0">
                <a:solidFill>
                  <a:schemeClr val="bg1"/>
                </a:solidFill>
              </a:rPr>
              <a:t>Elec-Mech Prj Engr </a:t>
            </a:r>
            <a:r>
              <a:rPr lang="en-US" sz="1800" b="1" dirty="0">
                <a:solidFill>
                  <a:schemeClr val="bg1"/>
                </a:solidFill>
              </a:rPr>
              <a:t>MTY MEX</a:t>
            </a:r>
            <a:endParaRPr lang="en-US" sz="1600" b="1" dirty="0">
              <a:solidFill>
                <a:schemeClr val="bg1"/>
              </a:solidFill>
            </a:endParaRPr>
          </a:p>
        </p:txBody>
      </p:sp>
      <p:sp>
        <p:nvSpPr>
          <p:cNvPr id="24" name="Oval 23">
            <a:extLst>
              <a:ext uri="{FF2B5EF4-FFF2-40B4-BE49-F238E27FC236}">
                <a16:creationId xmlns:a16="http://schemas.microsoft.com/office/drawing/2014/main" id="{B69CCF30-51E7-452E-B098-DF8A3B041339}"/>
              </a:ext>
            </a:extLst>
          </p:cNvPr>
          <p:cNvSpPr/>
          <p:nvPr/>
        </p:nvSpPr>
        <p:spPr>
          <a:xfrm>
            <a:off x="16544768" y="4409936"/>
            <a:ext cx="2093976" cy="2103120"/>
          </a:xfrm>
          <a:prstGeom prst="ellipse">
            <a:avLst/>
          </a:prstGeom>
          <a:blipFill rotWithShape="1">
            <a:blip r:embed="rId10"/>
            <a:stretch>
              <a:fillRect/>
            </a:stretch>
          </a:blipFill>
          <a:ln>
            <a:solidFill>
              <a:schemeClr val="accent3">
                <a:lumMod val="75000"/>
              </a:schemeClr>
            </a:solid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5" name="TextBox 24">
            <a:extLst>
              <a:ext uri="{FF2B5EF4-FFF2-40B4-BE49-F238E27FC236}">
                <a16:creationId xmlns:a16="http://schemas.microsoft.com/office/drawing/2014/main" id="{7EB47A2E-8968-4FED-9FBF-A793BD492676}"/>
              </a:ext>
            </a:extLst>
          </p:cNvPr>
          <p:cNvSpPr txBox="1"/>
          <p:nvPr/>
        </p:nvSpPr>
        <p:spPr>
          <a:xfrm>
            <a:off x="17293683"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pic>
        <p:nvPicPr>
          <p:cNvPr id="26" name="Picture 2" descr="https://ids.se.com/image/user_male_portrait?img_id=8132226&amp;img_id_token=3bjM6mtuNLdKEdba9qB23DHq8g8%3D&amp;t=1575652563667">
            <a:extLst>
              <a:ext uri="{FF2B5EF4-FFF2-40B4-BE49-F238E27FC236}">
                <a16:creationId xmlns:a16="http://schemas.microsoft.com/office/drawing/2014/main" id="{2ABE9B0D-DC28-48EE-946C-DA5160FCC9DE}"/>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6544768" y="6749294"/>
            <a:ext cx="2093976" cy="210312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ED8EE3-D756-4D34-92CC-B633135F5616}"/>
              </a:ext>
            </a:extLst>
          </p:cNvPr>
          <p:cNvSpPr txBox="1"/>
          <p:nvPr/>
        </p:nvSpPr>
        <p:spPr>
          <a:xfrm>
            <a:off x="17293683"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a:t>
            </a:r>
            <a:r>
              <a:rPr lang="en-US" sz="2400" b="1" dirty="0">
                <a:solidFill>
                  <a:schemeClr val="bg1"/>
                </a:solidFill>
              </a:rPr>
              <a:t>Sr Prj Elec-Mech,Rev,Eng</a:t>
            </a:r>
            <a:r>
              <a:rPr lang="en-US" sz="1773" b="1" dirty="0">
                <a:solidFill>
                  <a:schemeClr val="bg1"/>
                </a:solidFill>
              </a:rPr>
              <a:t> MEX      	</a:t>
            </a:r>
            <a:r>
              <a:rPr lang="en-US" sz="2400" b="1" dirty="0">
                <a:solidFill>
                  <a:schemeClr val="bg1"/>
                </a:solidFill>
              </a:rPr>
              <a:t>MTY, MEX</a:t>
            </a:r>
            <a:endParaRPr lang="en-US" sz="2400" dirty="0">
              <a:solidFill>
                <a:schemeClr val="bg1"/>
              </a:solidFill>
            </a:endParaRPr>
          </a:p>
        </p:txBody>
      </p:sp>
      <p:pic>
        <p:nvPicPr>
          <p:cNvPr id="28" name="Picture 27">
            <a:extLst>
              <a:ext uri="{FF2B5EF4-FFF2-40B4-BE49-F238E27FC236}">
                <a16:creationId xmlns:a16="http://schemas.microsoft.com/office/drawing/2014/main" id="{EA2BFA62-CE7E-4FAB-8DE4-436D6F96594F}"/>
              </a:ext>
            </a:extLst>
          </p:cNvPr>
          <p:cNvPicPr preferRelativeResize="0">
            <a:picLocks/>
          </p:cNvPicPr>
          <p:nvPr/>
        </p:nvPicPr>
        <p:blipFill>
          <a:blip r:embed="rId12"/>
          <a:stretch>
            <a:fillRect/>
          </a:stretch>
        </p:blipFill>
        <p:spPr>
          <a:xfrm>
            <a:off x="16544768"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9" name="TextBox 28">
            <a:extLst>
              <a:ext uri="{FF2B5EF4-FFF2-40B4-BE49-F238E27FC236}">
                <a16:creationId xmlns:a16="http://schemas.microsoft.com/office/drawing/2014/main" id="{6DB7BE2A-D37E-4657-81E1-FF9E74CA6F51}"/>
              </a:ext>
            </a:extLst>
          </p:cNvPr>
          <p:cNvSpPr txBox="1"/>
          <p:nvPr/>
        </p:nvSpPr>
        <p:spPr>
          <a:xfrm>
            <a:off x="17293683" y="11851167"/>
            <a:ext cx="6537960" cy="156966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3600" dirty="0">
                <a:solidFill>
                  <a:schemeClr val="bg1"/>
                </a:solidFill>
              </a:rPr>
              <a:t>	</a:t>
            </a:r>
            <a:r>
              <a:rPr lang="en-US" sz="2800" b="1" dirty="0"/>
              <a:t> </a:t>
            </a:r>
            <a:r>
              <a:rPr lang="en-US" sz="3200" b="1" dirty="0">
                <a:solidFill>
                  <a:schemeClr val="bg1"/>
                </a:solidFill>
              </a:rPr>
              <a:t>Mariel Puente</a:t>
            </a:r>
          </a:p>
          <a:p>
            <a:pPr lvl="0"/>
            <a:r>
              <a:rPr lang="en-US" sz="3200" b="1" dirty="0">
                <a:solidFill>
                  <a:schemeClr val="bg1"/>
                </a:solidFill>
              </a:rPr>
              <a:t>              </a:t>
            </a:r>
            <a:r>
              <a:rPr lang="en-US" sz="2800" dirty="0">
                <a:solidFill>
                  <a:schemeClr val="bg1"/>
                </a:solidFill>
              </a:rPr>
              <a:t>Sr Designer, Elec-Mech, Rev,</a:t>
            </a:r>
          </a:p>
          <a:p>
            <a:pPr lvl="0"/>
            <a:r>
              <a:rPr lang="en-US" sz="2800" dirty="0">
                <a:solidFill>
                  <a:schemeClr val="bg1"/>
                </a:solidFill>
              </a:rPr>
              <a:t>                Eng. Geomagic</a:t>
            </a:r>
            <a:r>
              <a:rPr lang="en-US" sz="2800" b="1" dirty="0">
                <a:solidFill>
                  <a:schemeClr val="bg1"/>
                </a:solidFill>
              </a:rPr>
              <a:t>, </a:t>
            </a:r>
            <a:r>
              <a:rPr lang="en-US" sz="2000" b="1" dirty="0">
                <a:solidFill>
                  <a:schemeClr val="bg1"/>
                </a:solidFill>
              </a:rPr>
              <a:t>MTY, MEX</a:t>
            </a:r>
            <a:endParaRPr lang="en-US" sz="2800" dirty="0">
              <a:solidFill>
                <a:schemeClr val="bg1"/>
              </a:solidFill>
            </a:endParaRPr>
          </a:p>
        </p:txBody>
      </p:sp>
      <p:sp>
        <p:nvSpPr>
          <p:cNvPr id="30" name="Oval 29">
            <a:extLst>
              <a:ext uri="{FF2B5EF4-FFF2-40B4-BE49-F238E27FC236}">
                <a16:creationId xmlns:a16="http://schemas.microsoft.com/office/drawing/2014/main" id="{860CB9A3-B4CB-4C79-AFE7-4E773C0D5034}"/>
              </a:ext>
            </a:extLst>
          </p:cNvPr>
          <p:cNvSpPr/>
          <p:nvPr/>
        </p:nvSpPr>
        <p:spPr>
          <a:xfrm>
            <a:off x="16544768" y="11610424"/>
            <a:ext cx="2093976" cy="2103120"/>
          </a:xfrm>
          <a:prstGeom prst="ellipse">
            <a:avLst/>
          </a:prstGeom>
          <a:blipFill rotWithShape="1">
            <a:blip r:embed="rId13"/>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 name="TextBox 30">
            <a:extLst>
              <a:ext uri="{FF2B5EF4-FFF2-40B4-BE49-F238E27FC236}">
                <a16:creationId xmlns:a16="http://schemas.microsoft.com/office/drawing/2014/main" id="{167440D5-738A-439C-A90F-F1DD9229B3F8}"/>
              </a:ext>
            </a:extLst>
          </p:cNvPr>
          <p:cNvSpPr txBox="1"/>
          <p:nvPr/>
        </p:nvSpPr>
        <p:spPr>
          <a:xfrm>
            <a:off x="25140321"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endParaRPr lang="en-US" sz="1200" b="1" dirty="0">
              <a:solidFill>
                <a:schemeClr val="bg1"/>
              </a:solidFill>
            </a:endParaRPr>
          </a:p>
          <a:p>
            <a:r>
              <a:rPr lang="en-US" sz="1200"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000" b="1" dirty="0">
              <a:solidFill>
                <a:schemeClr val="bg1"/>
              </a:solidFill>
            </a:endParaRPr>
          </a:p>
          <a:p>
            <a:r>
              <a:rPr lang="en-US" sz="2000" dirty="0">
                <a:solidFill>
                  <a:schemeClr val="bg1"/>
                </a:solidFill>
              </a:rPr>
              <a:t>	</a:t>
            </a:r>
            <a:r>
              <a:rPr lang="en-US" sz="2400" dirty="0">
                <a:solidFill>
                  <a:schemeClr val="bg1"/>
                </a:solidFill>
              </a:rPr>
              <a:t>QVE &amp; Reverse Engineering</a:t>
            </a:r>
            <a:endParaRPr lang="en-US" sz="2956" dirty="0">
              <a:solidFill>
                <a:schemeClr val="bg1"/>
              </a:solidFill>
            </a:endParaRPr>
          </a:p>
        </p:txBody>
      </p:sp>
      <p:pic>
        <p:nvPicPr>
          <p:cNvPr id="32" name="Picture 31">
            <a:extLst>
              <a:ext uri="{FF2B5EF4-FFF2-40B4-BE49-F238E27FC236}">
                <a16:creationId xmlns:a16="http://schemas.microsoft.com/office/drawing/2014/main" id="{675123D8-674D-4762-B06B-09901894077F}"/>
              </a:ext>
            </a:extLst>
          </p:cNvPr>
          <p:cNvPicPr preferRelativeResize="0">
            <a:picLocks/>
          </p:cNvPicPr>
          <p:nvPr/>
        </p:nvPicPr>
        <p:blipFill>
          <a:blip r:embed="rId14"/>
          <a:stretch>
            <a:fillRect/>
          </a:stretch>
        </p:blipFill>
        <p:spPr>
          <a:xfrm>
            <a:off x="24538399" y="437034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a:extLst>
              <a:ext uri="{FF2B5EF4-FFF2-40B4-BE49-F238E27FC236}">
                <a16:creationId xmlns:a16="http://schemas.microsoft.com/office/drawing/2014/main" id="{4E226774-1B66-45A0-A0B0-85F02A5233F5}"/>
              </a:ext>
            </a:extLst>
          </p:cNvPr>
          <p:cNvSpPr txBox="1"/>
          <p:nvPr/>
        </p:nvSpPr>
        <p:spPr>
          <a:xfrm>
            <a:off x="25140321" y="705523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Design 2D 3D / Geomagic ctrl</a:t>
            </a:r>
          </a:p>
        </p:txBody>
      </p:sp>
      <p:pic>
        <p:nvPicPr>
          <p:cNvPr id="34" name="Picture 33">
            <a:extLst>
              <a:ext uri="{FF2B5EF4-FFF2-40B4-BE49-F238E27FC236}">
                <a16:creationId xmlns:a16="http://schemas.microsoft.com/office/drawing/2014/main" id="{666F8C10-6E74-4F60-A432-77BB7DCB6682}"/>
              </a:ext>
            </a:extLst>
          </p:cNvPr>
          <p:cNvPicPr preferRelativeResize="0">
            <a:picLocks/>
          </p:cNvPicPr>
          <p:nvPr/>
        </p:nvPicPr>
        <p:blipFill>
          <a:blip r:embed="rId15"/>
          <a:stretch>
            <a:fillRect/>
          </a:stretch>
        </p:blipFill>
        <p:spPr>
          <a:xfrm>
            <a:off x="24538399" y="68372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5" name="TextBox 34">
            <a:extLst>
              <a:ext uri="{FF2B5EF4-FFF2-40B4-BE49-F238E27FC236}">
                <a16:creationId xmlns:a16="http://schemas.microsoft.com/office/drawing/2014/main" id="{ADAE1AF9-B37E-4A0C-8EBF-478F957CFFE8}"/>
              </a:ext>
            </a:extLst>
          </p:cNvPr>
          <p:cNvSpPr txBox="1"/>
          <p:nvPr/>
        </p:nvSpPr>
        <p:spPr>
          <a:xfrm>
            <a:off x="25140321"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600" b="1" dirty="0">
                <a:solidFill>
                  <a:schemeClr val="bg1"/>
                </a:solidFill>
              </a:rPr>
              <a:t>PIIT MTY MEX      </a:t>
            </a:r>
            <a:r>
              <a:rPr lang="en-US" sz="1773" b="1" dirty="0">
                <a:solidFill>
                  <a:schemeClr val="bg1"/>
                </a:solidFill>
              </a:rPr>
              <a:t>	</a:t>
            </a:r>
            <a:r>
              <a:rPr lang="en-US" sz="2364" dirty="0">
                <a:solidFill>
                  <a:schemeClr val="bg1"/>
                </a:solidFill>
              </a:rPr>
              <a:t>Design 2D 3D / Geomagic Dx</a:t>
            </a:r>
          </a:p>
        </p:txBody>
      </p:sp>
      <p:pic>
        <p:nvPicPr>
          <p:cNvPr id="36" name="Picture 35">
            <a:extLst>
              <a:ext uri="{FF2B5EF4-FFF2-40B4-BE49-F238E27FC236}">
                <a16:creationId xmlns:a16="http://schemas.microsoft.com/office/drawing/2014/main" id="{815D50CE-4D33-4504-84C5-E7FAA372AF20}"/>
              </a:ext>
            </a:extLst>
          </p:cNvPr>
          <p:cNvPicPr preferRelativeResize="0">
            <a:picLocks/>
          </p:cNvPicPr>
          <p:nvPr/>
        </p:nvPicPr>
        <p:blipFill>
          <a:blip r:embed="rId16"/>
          <a:stretch>
            <a:fillRect/>
          </a:stretch>
        </p:blipFill>
        <p:spPr>
          <a:xfrm>
            <a:off x="24519149"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7" name="TextBox 36">
            <a:extLst>
              <a:ext uri="{FF2B5EF4-FFF2-40B4-BE49-F238E27FC236}">
                <a16:creationId xmlns:a16="http://schemas.microsoft.com/office/drawing/2014/main" id="{450429B6-D969-48BD-828F-8D9D4F026939}"/>
              </a:ext>
            </a:extLst>
          </p:cNvPr>
          <p:cNvSpPr txBox="1"/>
          <p:nvPr/>
        </p:nvSpPr>
        <p:spPr>
          <a:xfrm>
            <a:off x="12928120" y="1847433"/>
            <a:ext cx="7233295" cy="174618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pic>
        <p:nvPicPr>
          <p:cNvPr id="38" name="Picture 37">
            <a:extLst>
              <a:ext uri="{FF2B5EF4-FFF2-40B4-BE49-F238E27FC236}">
                <a16:creationId xmlns:a16="http://schemas.microsoft.com/office/drawing/2014/main" id="{470DE7C1-1B36-4335-B859-BCD54ADC17EE}"/>
              </a:ext>
            </a:extLst>
          </p:cNvPr>
          <p:cNvPicPr preferRelativeResize="0">
            <a:picLocks/>
          </p:cNvPicPr>
          <p:nvPr/>
        </p:nvPicPr>
        <p:blipFill rotWithShape="1">
          <a:blip r:embed="rId17"/>
          <a:srcRect t="-1050" r="5663" b="1"/>
          <a:stretch/>
        </p:blipFill>
        <p:spPr>
          <a:xfrm>
            <a:off x="12505510" y="1676071"/>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9" name="TextBox 38">
            <a:extLst>
              <a:ext uri="{FF2B5EF4-FFF2-40B4-BE49-F238E27FC236}">
                <a16:creationId xmlns:a16="http://schemas.microsoft.com/office/drawing/2014/main" id="{70146E45-C680-45DA-89D2-4AE1D3735D7F}"/>
              </a:ext>
            </a:extLst>
          </p:cNvPr>
          <p:cNvSpPr txBox="1"/>
          <p:nvPr/>
        </p:nvSpPr>
        <p:spPr>
          <a:xfrm>
            <a:off x="11557805" y="196083"/>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40" name="Straight Connector 39">
            <a:extLst>
              <a:ext uri="{FF2B5EF4-FFF2-40B4-BE49-F238E27FC236}">
                <a16:creationId xmlns:a16="http://schemas.microsoft.com/office/drawing/2014/main" id="{3379BA99-3A02-40A1-963D-EAF36CCC9CDE}"/>
              </a:ext>
            </a:extLst>
          </p:cNvPr>
          <p:cNvCxnSpPr>
            <a:cxnSpLocks/>
          </p:cNvCxnSpPr>
          <p:nvPr/>
        </p:nvCxnSpPr>
        <p:spPr>
          <a:xfrm>
            <a:off x="239200" y="4091165"/>
            <a:ext cx="2378856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6B8AE81-F688-48CA-9845-33DCBECAEF43}"/>
              </a:ext>
            </a:extLst>
          </p:cNvPr>
          <p:cNvCxnSpPr>
            <a:cxnSpLocks/>
          </p:cNvCxnSpPr>
          <p:nvPr/>
        </p:nvCxnSpPr>
        <p:spPr>
          <a:xfrm flipH="1">
            <a:off x="231307" y="4068841"/>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D0C269D-B4C0-4AC8-BFA5-F0933D0229D7}"/>
              </a:ext>
            </a:extLst>
          </p:cNvPr>
          <p:cNvCxnSpPr>
            <a:cxnSpLocks/>
          </p:cNvCxnSpPr>
          <p:nvPr/>
        </p:nvCxnSpPr>
        <p:spPr>
          <a:xfrm>
            <a:off x="231307" y="5423904"/>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30886BF-BAF7-4B19-8F13-B47964C5B2BD}"/>
              </a:ext>
            </a:extLst>
          </p:cNvPr>
          <p:cNvCxnSpPr>
            <a:cxnSpLocks/>
          </p:cNvCxnSpPr>
          <p:nvPr/>
        </p:nvCxnSpPr>
        <p:spPr>
          <a:xfrm>
            <a:off x="231307" y="7886367"/>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FD883F7-B992-4416-AB1D-D209B3CFF0FA}"/>
              </a:ext>
            </a:extLst>
          </p:cNvPr>
          <p:cNvCxnSpPr>
            <a:cxnSpLocks/>
          </p:cNvCxnSpPr>
          <p:nvPr/>
        </p:nvCxnSpPr>
        <p:spPr>
          <a:xfrm>
            <a:off x="231307" y="10348180"/>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87A598E-7B2C-43B8-A87C-BD9222E431D8}"/>
              </a:ext>
            </a:extLst>
          </p:cNvPr>
          <p:cNvCxnSpPr>
            <a:cxnSpLocks/>
          </p:cNvCxnSpPr>
          <p:nvPr/>
        </p:nvCxnSpPr>
        <p:spPr>
          <a:xfrm>
            <a:off x="232803" y="12791393"/>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EA69509-552B-48F4-8E28-54FA6786B915}"/>
              </a:ext>
            </a:extLst>
          </p:cNvPr>
          <p:cNvCxnSpPr>
            <a:cxnSpLocks/>
          </p:cNvCxnSpPr>
          <p:nvPr/>
        </p:nvCxnSpPr>
        <p:spPr>
          <a:xfrm flipH="1">
            <a:off x="8148185" y="4113490"/>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712E1A9-8EBE-43C8-B2DF-5CBEDF1F9B43}"/>
              </a:ext>
            </a:extLst>
          </p:cNvPr>
          <p:cNvCxnSpPr>
            <a:cxnSpLocks/>
          </p:cNvCxnSpPr>
          <p:nvPr/>
        </p:nvCxnSpPr>
        <p:spPr>
          <a:xfrm>
            <a:off x="8152711" y="54874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3EC0B9-B0D4-4143-993A-EF96C7B283F8}"/>
              </a:ext>
            </a:extLst>
          </p:cNvPr>
          <p:cNvCxnSpPr>
            <a:cxnSpLocks/>
          </p:cNvCxnSpPr>
          <p:nvPr/>
        </p:nvCxnSpPr>
        <p:spPr>
          <a:xfrm>
            <a:off x="8155375" y="790007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295182-A84E-4767-A196-213591E38B3B}"/>
              </a:ext>
            </a:extLst>
          </p:cNvPr>
          <p:cNvCxnSpPr>
            <a:cxnSpLocks/>
          </p:cNvCxnSpPr>
          <p:nvPr/>
        </p:nvCxnSpPr>
        <p:spPr>
          <a:xfrm>
            <a:off x="8148185" y="10348180"/>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C5A37A4-C0E7-43A2-BF8C-D92CB8836934}"/>
              </a:ext>
            </a:extLst>
          </p:cNvPr>
          <p:cNvCxnSpPr>
            <a:cxnSpLocks/>
          </p:cNvCxnSpPr>
          <p:nvPr/>
        </p:nvCxnSpPr>
        <p:spPr>
          <a:xfrm>
            <a:off x="8136546" y="128360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DF9D91-70CD-486F-AD19-C1C7583F98F4}"/>
              </a:ext>
            </a:extLst>
          </p:cNvPr>
          <p:cNvCxnSpPr>
            <a:cxnSpLocks/>
          </p:cNvCxnSpPr>
          <p:nvPr/>
        </p:nvCxnSpPr>
        <p:spPr>
          <a:xfrm flipH="1">
            <a:off x="16073539" y="4099089"/>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F73A297-FD80-47EC-828A-C6188F3F5988}"/>
              </a:ext>
            </a:extLst>
          </p:cNvPr>
          <p:cNvCxnSpPr>
            <a:cxnSpLocks/>
          </p:cNvCxnSpPr>
          <p:nvPr/>
        </p:nvCxnSpPr>
        <p:spPr>
          <a:xfrm>
            <a:off x="16075015" y="54493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3E5CE1-AD30-4D23-B95B-D7FF16AC2AB6}"/>
              </a:ext>
            </a:extLst>
          </p:cNvPr>
          <p:cNvCxnSpPr>
            <a:cxnSpLocks/>
          </p:cNvCxnSpPr>
          <p:nvPr/>
        </p:nvCxnSpPr>
        <p:spPr>
          <a:xfrm>
            <a:off x="16080729" y="7886367"/>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706EDC8-C5C8-46E9-A6B9-6E638A688E69}"/>
              </a:ext>
            </a:extLst>
          </p:cNvPr>
          <p:cNvCxnSpPr>
            <a:cxnSpLocks/>
          </p:cNvCxnSpPr>
          <p:nvPr/>
        </p:nvCxnSpPr>
        <p:spPr>
          <a:xfrm>
            <a:off x="16073539" y="1033648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5D5FF15-B860-47EB-B802-C1E4E6FDF6D4}"/>
              </a:ext>
            </a:extLst>
          </p:cNvPr>
          <p:cNvCxnSpPr>
            <a:cxnSpLocks/>
          </p:cNvCxnSpPr>
          <p:nvPr/>
        </p:nvCxnSpPr>
        <p:spPr>
          <a:xfrm>
            <a:off x="16080729" y="128233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AFD9B06-7129-4F51-B7B2-A4512A015D01}"/>
              </a:ext>
            </a:extLst>
          </p:cNvPr>
          <p:cNvCxnSpPr>
            <a:cxnSpLocks/>
          </p:cNvCxnSpPr>
          <p:nvPr/>
        </p:nvCxnSpPr>
        <p:spPr>
          <a:xfrm>
            <a:off x="24049396" y="54239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58B7B72-9250-4FF0-88DA-4604E5BF628A}"/>
              </a:ext>
            </a:extLst>
          </p:cNvPr>
          <p:cNvCxnSpPr>
            <a:cxnSpLocks/>
          </p:cNvCxnSpPr>
          <p:nvPr/>
        </p:nvCxnSpPr>
        <p:spPr>
          <a:xfrm>
            <a:off x="24048602" y="4113490"/>
            <a:ext cx="16008" cy="613445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66A604B0-8C42-44A1-8A25-8308644F94C8}"/>
              </a:ext>
            </a:extLst>
          </p:cNvPr>
          <p:cNvCxnSpPr>
            <a:cxnSpLocks/>
          </p:cNvCxnSpPr>
          <p:nvPr/>
        </p:nvCxnSpPr>
        <p:spPr>
          <a:xfrm>
            <a:off x="24068646" y="7972996"/>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6994F4A0-2745-41DD-9090-C1C9773EA4D2}"/>
              </a:ext>
            </a:extLst>
          </p:cNvPr>
          <p:cNvCxnSpPr>
            <a:cxnSpLocks/>
          </p:cNvCxnSpPr>
          <p:nvPr/>
        </p:nvCxnSpPr>
        <p:spPr>
          <a:xfrm>
            <a:off x="24021575" y="1025446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BA8E71C-F3A5-47BB-954B-E696C822536D}"/>
              </a:ext>
            </a:extLst>
          </p:cNvPr>
          <p:cNvCxnSpPr>
            <a:cxnSpLocks/>
          </p:cNvCxnSpPr>
          <p:nvPr/>
        </p:nvCxnSpPr>
        <p:spPr>
          <a:xfrm flipV="1">
            <a:off x="13565233" y="3802277"/>
            <a:ext cx="0" cy="288888"/>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82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BDA1A33-8E39-46BF-990E-BF7E711C1A43}"/>
              </a:ext>
            </a:extLst>
          </p:cNvPr>
          <p:cNvSpPr txBox="1"/>
          <p:nvPr/>
        </p:nvSpPr>
        <p:spPr>
          <a:xfrm>
            <a:off x="12188497" y="457870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452932" y="6615692"/>
            <a:ext cx="7566365" cy="2246025"/>
            <a:chOff x="12046932" y="9833533"/>
            <a:chExt cx="7566365"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801017" y="1001239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046932" y="9833533"/>
              <a:ext cx="2278373" cy="2246025"/>
              <a:chOff x="11969661" y="7535386"/>
              <a:chExt cx="2377441"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136596" y="7606982"/>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1969661" y="7535386"/>
                <a:ext cx="2377441"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Lucy Casas</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47728"/>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flipV="1">
            <a:off x="10794064" y="5432264"/>
            <a:ext cx="818849" cy="1422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2456626" y="12598763"/>
            <a:ext cx="62064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9351119" y="4293359"/>
            <a:ext cx="18520" cy="615484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6650127"/>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b="1" dirty="0">
                  <a:solidFill>
                    <a:schemeClr val="bg1"/>
                  </a:solidFill>
                </a:rPr>
                <a:t> </a:t>
              </a:r>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sp>
        <p:nvSpPr>
          <p:cNvPr id="40" name="TextBox 39">
            <a:extLst>
              <a:ext uri="{FF2B5EF4-FFF2-40B4-BE49-F238E27FC236}">
                <a16:creationId xmlns:a16="http://schemas.microsoft.com/office/drawing/2014/main" id="{72A4A986-CBB9-415F-A0BF-22BABC148FC7}"/>
              </a:ext>
            </a:extLst>
          </p:cNvPr>
          <p:cNvSpPr txBox="1"/>
          <p:nvPr/>
        </p:nvSpPr>
        <p:spPr>
          <a:xfrm>
            <a:off x="3628330" y="114945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Adrian Reyes</a:t>
            </a:r>
            <a:r>
              <a:rPr lang="en-US" sz="800" b="1" dirty="0">
                <a:solidFill>
                  <a:schemeClr val="bg1"/>
                </a:solidFill>
              </a:rPr>
              <a:t>                                      	 	   </a:t>
            </a:r>
            <a:r>
              <a:rPr lang="en-US" sz="2956" b="1" dirty="0">
                <a:solidFill>
                  <a:schemeClr val="bg1"/>
                </a:solidFill>
              </a:rPr>
              <a:t>Supplier Quality Engr </a:t>
            </a:r>
            <a:r>
              <a:rPr lang="en-US" sz="1478" b="1" dirty="0">
                <a:solidFill>
                  <a:schemeClr val="bg1"/>
                </a:solidFill>
              </a:rPr>
              <a:t>MTY MEX</a:t>
            </a:r>
            <a:r>
              <a:rPr lang="en-US" sz="100" b="1" dirty="0">
                <a:solidFill>
                  <a:schemeClr val="bg1"/>
                </a:solidFill>
              </a:rPr>
              <a:t>       	            </a:t>
            </a:r>
            <a:r>
              <a:rPr lang="en-US" sz="3547" dirty="0">
                <a:solidFill>
                  <a:schemeClr val="bg1"/>
                </a:solidFill>
              </a:rPr>
              <a:t>NAM </a:t>
            </a:r>
            <a:r>
              <a:rPr lang="en-US" sz="2956"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6"/>
          <a:stretch>
            <a:fillRect/>
          </a:stretch>
        </p:blipFill>
        <p:spPr>
          <a:xfrm>
            <a:off x="11612913" y="43624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1630490" y="8882878"/>
            <a:ext cx="7370287" cy="2139696"/>
            <a:chOff x="21303876" y="4416442"/>
            <a:chExt cx="7370287"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61883" y="4574147"/>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7"/>
            <a:stretch>
              <a:fillRect/>
            </a:stretch>
          </p:blipFill>
          <p:spPr>
            <a:xfrm>
              <a:off x="21303876" y="4416442"/>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1615770" y="11366720"/>
            <a:ext cx="7362216" cy="2139696"/>
            <a:chOff x="21344273" y="6811161"/>
            <a:chExt cx="7362216"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209" y="6962490"/>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8"/>
            <a:stretch>
              <a:fillRect/>
            </a:stretch>
          </p:blipFill>
          <p:spPr>
            <a:xfrm>
              <a:off x="21344273" y="681116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20259514" y="4376643"/>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9"/>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9006426"/>
            <a:ext cx="7326747" cy="2139696"/>
            <a:chOff x="3142872" y="11842791"/>
            <a:chExt cx="7326747" cy="2139696"/>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88191"/>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solidFill>
                    <a:schemeClr val="bg1"/>
                  </a:solidFill>
                </a:rPr>
                <a:t>           </a:t>
              </a:r>
              <a:r>
                <a:rPr lang="it-IT" sz="3547" b="1" dirty="0">
                  <a:solidFill>
                    <a:schemeClr val="bg1"/>
                  </a:solidFill>
                </a:rPr>
                <a:t>Karla Colin Renteria</a:t>
              </a:r>
            </a:p>
            <a:p>
              <a:r>
                <a:rPr lang="it-IT" sz="3200" b="1" dirty="0">
                  <a:solidFill>
                    <a:schemeClr val="bg1"/>
                  </a:solidFill>
                </a:rPr>
                <a:t>              </a:t>
              </a:r>
              <a:r>
                <a:rPr lang="it-IT" sz="2800" b="1" dirty="0">
                  <a:solidFill>
                    <a:schemeClr val="bg1"/>
                  </a:solidFill>
                </a:rPr>
                <a:t>Supplier Quality Engr</a:t>
              </a:r>
              <a:r>
                <a:rPr lang="it-IT" sz="1480" b="1" dirty="0">
                  <a:solidFill>
                    <a:schemeClr val="bg1"/>
                  </a:solidFill>
                </a:rPr>
                <a:t>, MTY,MEX</a:t>
              </a:r>
            </a:p>
            <a:p>
              <a:r>
                <a:rPr lang="en-US" sz="1800" dirty="0">
                  <a:solidFill>
                    <a:schemeClr val="bg1"/>
                  </a:solidFill>
                </a:rPr>
                <a:t>                         </a:t>
              </a:r>
              <a:r>
                <a:rPr lang="en-US" sz="2960" dirty="0">
                  <a:solidFill>
                    <a:schemeClr val="bg1"/>
                  </a:solidFill>
                </a:rPr>
                <a:t>NAM Strategic Projects</a:t>
              </a:r>
              <a:r>
                <a:rPr lang="it-IT" sz="2960" b="1" dirty="0">
                  <a:solidFill>
                    <a:schemeClr val="bg1"/>
                  </a:solidFill>
                </a:rPr>
                <a:t> </a:t>
              </a:r>
              <a:endParaRPr lang="en-US" sz="2960" b="1"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142872" y="11842791"/>
              <a:ext cx="2128099"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113214" y="4393142"/>
            <a:ext cx="7377389" cy="2148555"/>
            <a:chOff x="3968375" y="7348390"/>
            <a:chExt cx="7377389" cy="2148555"/>
          </a:xfrm>
          <a:solidFill>
            <a:srgbClr val="30B23F"/>
          </a:solidFill>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968375" y="7348390"/>
              <a:ext cx="2153425" cy="2148555"/>
              <a:chOff x="3841851" y="7404261"/>
              <a:chExt cx="2153425" cy="2148555"/>
            </a:xfrm>
            <a:grpFill/>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grpFill/>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1"/>
              <a:stretch>
                <a:fillRect/>
              </a:stretch>
            </p:blipFill>
            <p:spPr>
              <a:xfrm>
                <a:off x="3841851" y="7413120"/>
                <a:ext cx="2121408" cy="2139696"/>
              </a:xfrm>
              <a:prstGeom prst="ellipse">
                <a:avLst/>
              </a:prstGeom>
              <a:grpFill/>
              <a:ln>
                <a:noFill/>
              </a:ln>
              <a:effectLst>
                <a:softEdge rad="112500"/>
              </a:effectLst>
            </p:spPr>
          </p:pic>
        </p:grpSp>
      </p:grpSp>
      <p:sp>
        <p:nvSpPr>
          <p:cNvPr id="66" name="TextBox 65">
            <a:extLst>
              <a:ext uri="{FF2B5EF4-FFF2-40B4-BE49-F238E27FC236}">
                <a16:creationId xmlns:a16="http://schemas.microsoft.com/office/drawing/2014/main" id="{76810253-3F85-429C-8AE6-17FEDC6B6693}"/>
              </a:ext>
            </a:extLst>
          </p:cNvPr>
          <p:cNvSpPr txBox="1"/>
          <p:nvPr/>
        </p:nvSpPr>
        <p:spPr>
          <a:xfrm>
            <a:off x="20919907" y="685423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20259514" y="6694213"/>
            <a:ext cx="2121408" cy="2139696"/>
          </a:xfrm>
          <a:prstGeom prst="flowChartConnector">
            <a:avLst/>
          </a:prstGeom>
          <a:ln>
            <a:solidFill>
              <a:schemeClr val="accent1"/>
            </a:solidFill>
          </a:ln>
        </p:spPr>
      </p:pic>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55578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776406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0114975"/>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0810896" y="9952726"/>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10896" y="759813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40707519-AA7A-470C-A4BF-8BBA991C7C5A}"/>
              </a:ext>
            </a:extLst>
          </p:cNvPr>
          <p:cNvCxnSpPr>
            <a:cxnSpLocks/>
          </p:cNvCxnSpPr>
          <p:nvPr/>
        </p:nvCxnSpPr>
        <p:spPr>
          <a:xfrm>
            <a:off x="19351119" y="5507140"/>
            <a:ext cx="90839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AF5889B8-531E-4919-B570-6EF444F625F0}"/>
              </a:ext>
            </a:extLst>
          </p:cNvPr>
          <p:cNvCxnSpPr>
            <a:cxnSpLocks/>
            <a:endCxn id="94" idx="2"/>
          </p:cNvCxnSpPr>
          <p:nvPr/>
        </p:nvCxnSpPr>
        <p:spPr>
          <a:xfrm flipV="1">
            <a:off x="19369639" y="7764061"/>
            <a:ext cx="889875" cy="253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936A974B-2003-4D6E-BB7E-D310D17A20A9}"/>
              </a:ext>
            </a:extLst>
          </p:cNvPr>
          <p:cNvSpPr txBox="1"/>
          <p:nvPr/>
        </p:nvSpPr>
        <p:spPr>
          <a:xfrm>
            <a:off x="20919907" y="9151826"/>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1" name="Picture 90">
            <a:extLst>
              <a:ext uri="{FF2B5EF4-FFF2-40B4-BE49-F238E27FC236}">
                <a16:creationId xmlns:a16="http://schemas.microsoft.com/office/drawing/2014/main" id="{C3904A0B-35E0-49ED-ABEB-6322BCB3142F}"/>
              </a:ext>
            </a:extLst>
          </p:cNvPr>
          <p:cNvPicPr preferRelativeResize="0">
            <a:picLocks/>
          </p:cNvPicPr>
          <p:nvPr/>
        </p:nvPicPr>
        <p:blipFill rotWithShape="1">
          <a:blip r:embed="rId3"/>
          <a:srcRect l="10389" t="31541" r="78973" b="44510"/>
          <a:stretch/>
        </p:blipFill>
        <p:spPr>
          <a:xfrm>
            <a:off x="20259514" y="9045127"/>
            <a:ext cx="2121408" cy="2139696"/>
          </a:xfrm>
          <a:prstGeom prst="flowChartConnector">
            <a:avLst/>
          </a:prstGeom>
          <a:ln>
            <a:solidFill>
              <a:schemeClr val="accent1"/>
            </a:solidFill>
          </a:ln>
        </p:spPr>
      </p:pic>
      <p:cxnSp>
        <p:nvCxnSpPr>
          <p:cNvPr id="92" name="Straight Arrow Connector 91">
            <a:extLst>
              <a:ext uri="{FF2B5EF4-FFF2-40B4-BE49-F238E27FC236}">
                <a16:creationId xmlns:a16="http://schemas.microsoft.com/office/drawing/2014/main" id="{29F6F4C4-6F66-4733-B011-DBC0763D4DA7}"/>
              </a:ext>
            </a:extLst>
          </p:cNvPr>
          <p:cNvCxnSpPr>
            <a:cxnSpLocks/>
          </p:cNvCxnSpPr>
          <p:nvPr/>
        </p:nvCxnSpPr>
        <p:spPr>
          <a:xfrm>
            <a:off x="19369639" y="10488790"/>
            <a:ext cx="97042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5FA6E2A-00B2-4186-B45D-F2ECB1EB019D}"/>
              </a:ext>
            </a:extLst>
          </p:cNvPr>
          <p:cNvCxnSpPr>
            <a:cxnSpLocks/>
          </p:cNvCxnSpPr>
          <p:nvPr/>
        </p:nvCxnSpPr>
        <p:spPr>
          <a:xfrm>
            <a:off x="10788856" y="12529266"/>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9" name="Picture 78">
            <a:extLst>
              <a:ext uri="{FF2B5EF4-FFF2-40B4-BE49-F238E27FC236}">
                <a16:creationId xmlns:a16="http://schemas.microsoft.com/office/drawing/2014/main" id="{4A91FDDB-BB99-406A-9AAC-BA32310295E7}"/>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3091263" y="11371292"/>
            <a:ext cx="2121408" cy="2130552"/>
          </a:xfrm>
          <a:prstGeom prst="flowChartConnector">
            <a:avLst/>
          </a:prstGeom>
          <a:ln>
            <a:solidFill>
              <a:schemeClr val="bg1"/>
            </a:solidFill>
          </a:ln>
        </p:spPr>
      </p:pic>
      <p:pic>
        <p:nvPicPr>
          <p:cNvPr id="87" name="Picture 86">
            <a:extLst>
              <a:ext uri="{FF2B5EF4-FFF2-40B4-BE49-F238E27FC236}">
                <a16:creationId xmlns:a16="http://schemas.microsoft.com/office/drawing/2014/main" id="{9A56C119-2520-4C28-AD74-99381A648F46}"/>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l="32433" t="7332" r="33388" b="40412"/>
          <a:stretch/>
        </p:blipFill>
        <p:spPr>
          <a:xfrm>
            <a:off x="11105002" y="1864195"/>
            <a:ext cx="2121408" cy="2139696"/>
          </a:xfrm>
          <a:prstGeom prst="flowChartConnector">
            <a:avLst/>
          </a:prstGeom>
          <a:ln>
            <a:solidFill>
              <a:schemeClr val="bg1"/>
            </a:solidFill>
          </a:ln>
        </p:spPr>
      </p:pic>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27726" y="6914552"/>
            <a:ext cx="23333" cy="450899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p:cNvCxnSpPr>
          <p:nvPr/>
        </p:nvCxnSpPr>
        <p:spPr>
          <a:xfrm>
            <a:off x="1051058" y="7944381"/>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7605854" y="7136171"/>
            <a:ext cx="4290085"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Ibrahim Hernandez</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sp>
        <p:nvSpPr>
          <p:cNvPr id="13" name="TextBox 12">
            <a:extLst>
              <a:ext uri="{FF2B5EF4-FFF2-40B4-BE49-F238E27FC236}">
                <a16:creationId xmlns:a16="http://schemas.microsoft.com/office/drawing/2014/main" id="{141464E2-B99B-49C7-B397-04671016CD55}"/>
              </a:ext>
            </a:extLst>
          </p:cNvPr>
          <p:cNvSpPr txBox="1"/>
          <p:nvPr/>
        </p:nvSpPr>
        <p:spPr>
          <a:xfrm>
            <a:off x="2106801" y="714226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500848" y="7073689"/>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605854" y="10762776"/>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sp>
        <p:nvSpPr>
          <p:cNvPr id="51" name="TextBox 50">
            <a:extLst>
              <a:ext uri="{FF2B5EF4-FFF2-40B4-BE49-F238E27FC236}">
                <a16:creationId xmlns:a16="http://schemas.microsoft.com/office/drawing/2014/main" id="{7DBFB692-F2B8-4267-A64A-C1F751502B4B}"/>
              </a:ext>
            </a:extLst>
          </p:cNvPr>
          <p:cNvSpPr txBox="1"/>
          <p:nvPr/>
        </p:nvSpPr>
        <p:spPr>
          <a:xfrm>
            <a:off x="2085423" y="9029401"/>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Open Position</a:t>
            </a:r>
          </a:p>
          <a:p>
            <a:r>
              <a:rPr lang="en-US" sz="1600" b="1" dirty="0">
                <a:solidFill>
                  <a:schemeClr val="bg1"/>
                </a:solidFill>
              </a:rPr>
              <a:t>               </a:t>
            </a:r>
            <a:r>
              <a:rPr lang="en-US" sz="1800" b="1" dirty="0">
                <a:solidFill>
                  <a:schemeClr val="bg1"/>
                </a:solidFill>
              </a:rPr>
              <a:t>IT Intern, MTY, MEX</a:t>
            </a:r>
          </a:p>
          <a:p>
            <a:r>
              <a:rPr lang="en-US" sz="1800" b="1" dirty="0">
                <a:solidFill>
                  <a:schemeClr val="bg1"/>
                </a:solidFill>
              </a:rPr>
              <a:t>             Web Apps Development</a:t>
            </a:r>
          </a:p>
        </p:txBody>
      </p:sp>
      <p:sp>
        <p:nvSpPr>
          <p:cNvPr id="92" name="TextBox 91">
            <a:extLst>
              <a:ext uri="{FF2B5EF4-FFF2-40B4-BE49-F238E27FC236}">
                <a16:creationId xmlns:a16="http://schemas.microsoft.com/office/drawing/2014/main" id="{405E0C2E-BAF0-4C2E-B4A4-86CA67EF3E73}"/>
              </a:ext>
            </a:extLst>
          </p:cNvPr>
          <p:cNvSpPr txBox="1"/>
          <p:nvPr/>
        </p:nvSpPr>
        <p:spPr>
          <a:xfrm>
            <a:off x="7605854" y="9066970"/>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p>
          <a:p>
            <a:r>
              <a:rPr lang="en-US" sz="1600" b="1" dirty="0">
                <a:solidFill>
                  <a:schemeClr val="bg1"/>
                </a:solidFill>
              </a:rPr>
              <a:t>                </a:t>
            </a:r>
            <a:r>
              <a:rPr lang="en-US" sz="1800" b="1" dirty="0">
                <a:solidFill>
                  <a:schemeClr val="bg1"/>
                </a:solidFill>
              </a:rPr>
              <a:t>IT Intern, MTY, MEX</a:t>
            </a:r>
          </a:p>
          <a:p>
            <a:r>
              <a:rPr lang="en-US" sz="1800" b="1" dirty="0">
                <a:solidFill>
                  <a:schemeClr val="bg1"/>
                </a:solidFill>
              </a:rPr>
              <a:t>               Web Apps Development</a:t>
            </a:r>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724205"/>
            <a:ext cx="35858" cy="57156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98878" y="6588482"/>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Teresa Cortes</a:t>
            </a:r>
            <a:endParaRPr lang="en-US" sz="2000" b="1" dirty="0">
              <a:solidFill>
                <a:schemeClr val="bg1"/>
              </a:solidFill>
            </a:endParaRPr>
          </a:p>
          <a:p>
            <a:r>
              <a:rPr lang="en-US" sz="1800" b="1" dirty="0">
                <a:solidFill>
                  <a:schemeClr val="bg1"/>
                </a:solidFill>
              </a:rPr>
              <a:t>         </a:t>
            </a:r>
            <a:r>
              <a:rPr lang="en-US" sz="2400" b="1" dirty="0">
                <a:solidFill>
                  <a:schemeClr val="bg1"/>
                </a:solidFill>
              </a:rPr>
              <a:t>Prj Specialist MTY, MEX </a:t>
            </a:r>
            <a:br>
              <a:rPr lang="en-US" sz="1800" b="1" dirty="0">
                <a:solidFill>
                  <a:schemeClr val="bg1"/>
                </a:solidFill>
              </a:rPr>
            </a:br>
            <a:r>
              <a:rPr lang="en-US" sz="1800" b="1" dirty="0">
                <a:solidFill>
                  <a:schemeClr val="bg1"/>
                </a:solidFill>
              </a:rPr>
              <a:t>         Purchasing Project Specialist</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0290774" y="8362532"/>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a:t>
            </a:r>
            <a:r>
              <a:rPr lang="en-US" sz="2800" b="1" dirty="0">
                <a:solidFill>
                  <a:schemeClr val="bg1"/>
                </a:solidFill>
              </a:rPr>
              <a:t>Fernando Purón</a:t>
            </a:r>
          </a:p>
          <a:p>
            <a:r>
              <a:rPr lang="en-US" sz="2000" b="1" dirty="0">
                <a:solidFill>
                  <a:schemeClr val="bg1"/>
                </a:solidFill>
              </a:rPr>
              <a:t>         Prj Specialist MTY, MEX</a:t>
            </a:r>
          </a:p>
          <a:p>
            <a:r>
              <a:rPr lang="en-US" sz="2400" b="1" dirty="0">
                <a:solidFill>
                  <a:schemeClr val="bg1"/>
                </a:solidFill>
              </a:rPr>
              <a:t>        </a:t>
            </a:r>
            <a:r>
              <a:rPr lang="en-US" sz="1800" b="1" dirty="0">
                <a:solidFill>
                  <a:schemeClr val="bg1"/>
                </a:solidFill>
              </a:rPr>
              <a:t>Purchasing Project Specialist</a:t>
            </a:r>
            <a:endParaRPr lang="en-US" sz="2000" b="1"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07717" y="6597411"/>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20245" y="6293873"/>
            <a:ext cx="17064" cy="452911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9" idx="2"/>
          </p:cNvCxnSpPr>
          <p:nvPr/>
        </p:nvCxnSpPr>
        <p:spPr>
          <a:xfrm flipV="1">
            <a:off x="24911631" y="7288789"/>
            <a:ext cx="718687" cy="100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3" idx="2"/>
          </p:cNvCxnSpPr>
          <p:nvPr/>
        </p:nvCxnSpPr>
        <p:spPr>
          <a:xfrm>
            <a:off x="24903017" y="9092136"/>
            <a:ext cx="7212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5"/>
          <a:stretch>
            <a:fillRect/>
          </a:stretch>
        </p:blipFill>
        <p:spPr>
          <a:xfrm>
            <a:off x="19533961" y="6530526"/>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07717" y="11764068"/>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grpSp>
        <p:nvGrpSpPr>
          <p:cNvPr id="243" name="Group 242">
            <a:extLst>
              <a:ext uri="{FF2B5EF4-FFF2-40B4-BE49-F238E27FC236}">
                <a16:creationId xmlns:a16="http://schemas.microsoft.com/office/drawing/2014/main" id="{3CBD39CC-8E76-4DDF-AA96-30CAE2B8239D}"/>
              </a:ext>
            </a:extLst>
          </p:cNvPr>
          <p:cNvGrpSpPr/>
          <p:nvPr/>
        </p:nvGrpSpPr>
        <p:grpSpPr>
          <a:xfrm>
            <a:off x="25932150" y="4562068"/>
            <a:ext cx="429158" cy="1757817"/>
            <a:chOff x="25949717" y="4615841"/>
            <a:chExt cx="42915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393145" y="6291481"/>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740285"/>
            <a:chOff x="12151617" y="4634341"/>
            <a:chExt cx="6778093" cy="1740285"/>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p>
            <a:p>
              <a:pPr algn="ct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a:off x="15540664" y="5836584"/>
              <a:ext cx="0" cy="53804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33004" y="9674273"/>
            <a:ext cx="46784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a:endCxn id="109" idx="2"/>
          </p:cNvCxnSpPr>
          <p:nvPr/>
        </p:nvCxnSpPr>
        <p:spPr>
          <a:xfrm>
            <a:off x="6613373" y="11484819"/>
            <a:ext cx="400927" cy="3145"/>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13766" y="12455118"/>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6541" cy="45706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1027726" y="11436377"/>
            <a:ext cx="4779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36083"/>
            <a:ext cx="35858" cy="51960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385356" y="6291481"/>
            <a:ext cx="37786" cy="62383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00793" y="7297574"/>
            <a:ext cx="5548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42360" y="9063209"/>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28420" y="10789810"/>
            <a:ext cx="52390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E64B3EE1-1854-4E36-9A6D-9A44C1BC7669}"/>
              </a:ext>
            </a:extLst>
          </p:cNvPr>
          <p:cNvSpPr txBox="1"/>
          <p:nvPr/>
        </p:nvSpPr>
        <p:spPr>
          <a:xfrm>
            <a:off x="26498878" y="8344161"/>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Diana de la Cruz</a:t>
            </a:r>
            <a:endParaRPr lang="en-US" sz="2000" b="1" dirty="0">
              <a:solidFill>
                <a:schemeClr val="bg1"/>
              </a:solidFill>
            </a:endParaRPr>
          </a:p>
          <a:p>
            <a:r>
              <a:rPr lang="en-US" sz="2000" b="1" dirty="0">
                <a:solidFill>
                  <a:schemeClr val="bg1"/>
                </a:solidFill>
              </a:rPr>
              <a:t>       Prj Specialist MTY, MEX</a:t>
            </a:r>
          </a:p>
          <a:p>
            <a:pPr algn="ctr"/>
            <a:r>
              <a:rPr lang="en-US" sz="2000" b="1" dirty="0">
                <a:solidFill>
                  <a:schemeClr val="bg1"/>
                </a:solidFill>
              </a:rPr>
              <a:t>       Purchasing Project Specialist</a:t>
            </a: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6"/>
          <a:srcRect l="10389" t="31541" r="78973" b="44510"/>
          <a:stretch/>
        </p:blipFill>
        <p:spPr>
          <a:xfrm>
            <a:off x="25624270" y="8314896"/>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70668" y="6576611"/>
            <a:ext cx="4901184"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2000" b="1" dirty="0">
                <a:solidFill>
                  <a:schemeClr val="bg1"/>
                </a:solidFill>
              </a:rPr>
              <a:t>NAM Idea Program Manager</a:t>
            </a:r>
            <a:r>
              <a:rPr lang="en-US" sz="1800" b="1" dirty="0">
                <a:solidFill>
                  <a:schemeClr val="bg1"/>
                </a:solidFill>
              </a:rPr>
              <a:t>,</a:t>
            </a:r>
            <a:r>
              <a:rPr lang="en-US" sz="1200" b="1" dirty="0">
                <a:solidFill>
                  <a:schemeClr val="bg1"/>
                </a:solidFill>
              </a:rPr>
              <a:t>Tlax, Mex </a:t>
            </a:r>
          </a:p>
          <a:p>
            <a:r>
              <a:rPr lang="en-US" sz="1800" b="1" dirty="0">
                <a:solidFill>
                  <a:schemeClr val="bg1"/>
                </a:solidFill>
              </a:rPr>
              <a:t>         </a:t>
            </a:r>
            <a:r>
              <a:rPr lang="en-US" sz="2400" b="1" dirty="0">
                <a:solidFill>
                  <a:schemeClr val="bg1"/>
                </a:solidFill>
              </a:rPr>
              <a:t>Productivity ideas program</a:t>
            </a:r>
            <a:endParaRPr lang="en-US" sz="1800" b="1" dirty="0">
              <a:solidFill>
                <a:schemeClr val="bg1"/>
              </a:solidFill>
            </a:endParaRP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7"/>
          <a:stretch>
            <a:fillRect/>
          </a:stretch>
        </p:blipFill>
        <p:spPr>
          <a:xfrm>
            <a:off x="12955671" y="6520334"/>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72761" y="10075340"/>
            <a:ext cx="490298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Salma Elisa Arteaga</a:t>
            </a:r>
          </a:p>
          <a:p>
            <a:r>
              <a:rPr lang="en-US" sz="2000" b="1" dirty="0">
                <a:solidFill>
                  <a:schemeClr val="bg1"/>
                </a:solidFill>
              </a:rPr>
              <a:t>          </a:t>
            </a:r>
            <a:r>
              <a:rPr lang="en-US" sz="2400" b="1" dirty="0">
                <a:solidFill>
                  <a:schemeClr val="bg1"/>
                </a:solidFill>
              </a:rPr>
              <a:t>Project Manager</a:t>
            </a:r>
            <a:r>
              <a:rPr lang="en-US" sz="1800" b="1" dirty="0">
                <a:solidFill>
                  <a:schemeClr val="bg1"/>
                </a:solidFill>
              </a:rPr>
              <a:t>, MTY,MEX</a:t>
            </a:r>
            <a:endParaRPr lang="en-US" sz="2400" b="1" dirty="0">
              <a:solidFill>
                <a:schemeClr val="bg1"/>
              </a:solidFill>
            </a:endParaRPr>
          </a:p>
          <a:p>
            <a:r>
              <a:rPr lang="en-US" sz="2400" b="1" dirty="0">
                <a:solidFill>
                  <a:schemeClr val="bg1"/>
                </a:solidFill>
              </a:rPr>
              <a:t>        Productivity Workshop</a:t>
            </a:r>
          </a:p>
        </p:txBody>
      </p:sp>
      <p:sp>
        <p:nvSpPr>
          <p:cNvPr id="103" name="TextBox 102">
            <a:extLst>
              <a:ext uri="{FF2B5EF4-FFF2-40B4-BE49-F238E27FC236}">
                <a16:creationId xmlns:a16="http://schemas.microsoft.com/office/drawing/2014/main" id="{979ABB1C-8B31-4496-835D-14F7D63565B0}"/>
              </a:ext>
            </a:extLst>
          </p:cNvPr>
          <p:cNvSpPr txBox="1"/>
          <p:nvPr/>
        </p:nvSpPr>
        <p:spPr>
          <a:xfrm>
            <a:off x="20288229" y="10056997"/>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Open Position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sp>
        <p:nvSpPr>
          <p:cNvPr id="88" name="TextBox 87">
            <a:extLst>
              <a:ext uri="{FF2B5EF4-FFF2-40B4-BE49-F238E27FC236}">
                <a16:creationId xmlns:a16="http://schemas.microsoft.com/office/drawing/2014/main" id="{4D6062B8-EA4D-443F-A072-9FD94B8B7BCF}"/>
              </a:ext>
            </a:extLst>
          </p:cNvPr>
          <p:cNvSpPr txBox="1"/>
          <p:nvPr/>
        </p:nvSpPr>
        <p:spPr>
          <a:xfrm>
            <a:off x="13772761" y="8405072"/>
            <a:ext cx="490298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a:t>
            </a:r>
            <a:r>
              <a:rPr lang="en-US" sz="2400" b="1" dirty="0">
                <a:solidFill>
                  <a:schemeClr val="bg1"/>
                </a:solidFill>
              </a:rPr>
              <a:t>Project Manager, </a:t>
            </a:r>
            <a:r>
              <a:rPr lang="en-US" sz="2000" b="1" dirty="0">
                <a:solidFill>
                  <a:schemeClr val="bg1"/>
                </a:solidFill>
              </a:rPr>
              <a:t>MTY,MEX</a:t>
            </a:r>
          </a:p>
          <a:p>
            <a:r>
              <a:rPr lang="en-US" sz="2000" b="1" dirty="0">
                <a:solidFill>
                  <a:schemeClr val="bg1"/>
                </a:solidFill>
              </a:rPr>
              <a:t>          </a:t>
            </a:r>
            <a:r>
              <a:rPr lang="en-US" sz="2400" b="1" dirty="0">
                <a:solidFill>
                  <a:schemeClr val="bg1"/>
                </a:solidFill>
              </a:rPr>
              <a:t>Productivity Workshop</a:t>
            </a:r>
            <a:endParaRPr lang="en-US" sz="2000" b="1" dirty="0">
              <a:solidFill>
                <a:schemeClr val="bg1"/>
              </a:solidFill>
            </a:endParaRPr>
          </a:p>
        </p:txBody>
      </p:sp>
      <p:sp>
        <p:nvSpPr>
          <p:cNvPr id="107" name="Rectangle 106">
            <a:extLst>
              <a:ext uri="{FF2B5EF4-FFF2-40B4-BE49-F238E27FC236}">
                <a16:creationId xmlns:a16="http://schemas.microsoft.com/office/drawing/2014/main" id="{4A979F31-799D-4EA8-9080-05DF4EDAC612}"/>
              </a:ext>
            </a:extLst>
          </p:cNvPr>
          <p:cNvSpPr/>
          <p:nvPr/>
        </p:nvSpPr>
        <p:spPr>
          <a:xfrm>
            <a:off x="22469775" y="5037371"/>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a:solidFill>
                <a:schemeClr val="bg1"/>
              </a:solidFill>
            </a:endParaRPr>
          </a:p>
          <a:p>
            <a:pPr algn="ctr"/>
            <a:r>
              <a:rPr lang="en-US" sz="2800" b="1">
                <a:solidFill>
                  <a:schemeClr val="bg1"/>
                </a:solidFill>
              </a:rPr>
              <a:t>Idea Evolution</a:t>
            </a:r>
          </a:p>
          <a:p>
            <a:pPr algn="ctr"/>
            <a:endParaRPr lang="en-US" sz="700" b="1">
              <a:solidFill>
                <a:schemeClr val="bg1"/>
              </a:solidFill>
            </a:endParaRPr>
          </a:p>
        </p:txBody>
      </p:sp>
      <p:cxnSp>
        <p:nvCxnSpPr>
          <p:cNvPr id="108" name="Straight Arrow Connector 107">
            <a:extLst>
              <a:ext uri="{FF2B5EF4-FFF2-40B4-BE49-F238E27FC236}">
                <a16:creationId xmlns:a16="http://schemas.microsoft.com/office/drawing/2014/main" id="{B1133D40-563B-47EE-973B-E31D816B7895}"/>
              </a:ext>
            </a:extLst>
          </p:cNvPr>
          <p:cNvCxnSpPr>
            <a:cxnSpLocks/>
          </p:cNvCxnSpPr>
          <p:nvPr/>
        </p:nvCxnSpPr>
        <p:spPr>
          <a:xfrm>
            <a:off x="24937309" y="10797391"/>
            <a:ext cx="6927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50" name="Picture 2" descr="https://ids.se.com/image/user_male_portrait?img_id=9369120&amp;img_id_token=6h5wCMYd7U9IQ%2BveP%2B0Wq4y0WNA%3D&amp;t=1575902206219">
            <a:extLst>
              <a:ext uri="{FF2B5EF4-FFF2-40B4-BE49-F238E27FC236}">
                <a16:creationId xmlns:a16="http://schemas.microsoft.com/office/drawing/2014/main" id="{AB9BD650-C8F1-4E11-83AA-F05CF9693D55}"/>
              </a:ext>
            </a:extLst>
          </p:cNvPr>
          <p:cNvPicPr preferRelativeResize="0">
            <a:picLocks noChangeArrowheads="1"/>
          </p:cNvPicPr>
          <p:nvPr/>
        </p:nvPicPr>
        <p:blipFill rotWithShape="1">
          <a:blip r:embed="rId8" cstate="email">
            <a:extLst>
              <a:ext uri="{28A0092B-C50C-407E-A947-70E740481C1C}">
                <a14:useLocalDpi xmlns:a14="http://schemas.microsoft.com/office/drawing/2010/main" val="0"/>
              </a:ext>
            </a:extLst>
          </a:blip>
          <a:srcRect l="3365" t="5025" r="13563" b="3491"/>
          <a:stretch/>
        </p:blipFill>
        <p:spPr bwMode="auto">
          <a:xfrm>
            <a:off x="12995116" y="8349993"/>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9" name="Picture 108">
            <a:extLst>
              <a:ext uri="{FF2B5EF4-FFF2-40B4-BE49-F238E27FC236}">
                <a16:creationId xmlns:a16="http://schemas.microsoft.com/office/drawing/2014/main" id="{CDD526BB-2584-45F9-95AD-2033A53C4A66}"/>
              </a:ext>
            </a:extLst>
          </p:cNvPr>
          <p:cNvPicPr preferRelativeResize="0">
            <a:picLocks/>
          </p:cNvPicPr>
          <p:nvPr/>
        </p:nvPicPr>
        <p:blipFill rotWithShape="1">
          <a:blip r:embed="rId6"/>
          <a:srcRect l="10389" t="31541" r="78973" b="44510"/>
          <a:stretch/>
        </p:blipFill>
        <p:spPr>
          <a:xfrm>
            <a:off x="7014300" y="10710724"/>
            <a:ext cx="1444752" cy="1554480"/>
          </a:xfrm>
          <a:prstGeom prst="flowChartConnector">
            <a:avLst/>
          </a:prstGeom>
          <a:ln>
            <a:solidFill>
              <a:schemeClr val="accent1"/>
            </a:solidFill>
          </a:ln>
        </p:spPr>
      </p:pic>
      <p:cxnSp>
        <p:nvCxnSpPr>
          <p:cNvPr id="115" name="Straight Arrow Connector 114">
            <a:extLst>
              <a:ext uri="{FF2B5EF4-FFF2-40B4-BE49-F238E27FC236}">
                <a16:creationId xmlns:a16="http://schemas.microsoft.com/office/drawing/2014/main" id="{AA715B21-0068-4056-8859-11849DC37E86}"/>
              </a:ext>
            </a:extLst>
          </p:cNvPr>
          <p:cNvCxnSpPr>
            <a:cxnSpLocks/>
          </p:cNvCxnSpPr>
          <p:nvPr/>
        </p:nvCxnSpPr>
        <p:spPr>
          <a:xfrm>
            <a:off x="12397633" y="12530197"/>
            <a:ext cx="561198"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7" name="Picture 2" descr="https://ids.se.com/image/user_male_portrait?img_id=61637288&amp;img_id_token=mUYnjR1gchPfmQejQiP%2FUHn96TQ%3D&amp;t=1579017662426">
            <a:extLst>
              <a:ext uri="{FF2B5EF4-FFF2-40B4-BE49-F238E27FC236}">
                <a16:creationId xmlns:a16="http://schemas.microsoft.com/office/drawing/2014/main" id="{1B5AD198-73BD-43CA-9AEF-DD01CB6BE573}"/>
              </a:ext>
            </a:extLst>
          </p:cNvPr>
          <p:cNvPicPr preferRelativeResize="0">
            <a:picLocks noChangeArrowheads="1"/>
          </p:cNvPicPr>
          <p:nvPr/>
        </p:nvPicPr>
        <p:blipFill rotWithShape="1">
          <a:blip r:embed="rId9" cstate="email">
            <a:extLst>
              <a:ext uri="{28A0092B-C50C-407E-A947-70E740481C1C}">
                <a14:useLocalDpi xmlns:a14="http://schemas.microsoft.com/office/drawing/2010/main" val="0"/>
              </a:ext>
            </a:extLst>
          </a:blip>
          <a:srcRect l="15322" r="4714"/>
          <a:stretch/>
        </p:blipFill>
        <p:spPr bwMode="auto">
          <a:xfrm>
            <a:off x="19509686" y="8299236"/>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CFE02355-1F74-4AD9-BBCE-7F2C81F3E1A7}"/>
              </a:ext>
            </a:extLst>
          </p:cNvPr>
          <p:cNvSpPr txBox="1"/>
          <p:nvPr/>
        </p:nvSpPr>
        <p:spPr>
          <a:xfrm>
            <a:off x="26498878" y="10143245"/>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1050" dirty="0"/>
              <a:t>   </a:t>
            </a:r>
            <a:r>
              <a:rPr lang="en-US" sz="2800" dirty="0"/>
              <a:t>Karen Hernandez</a:t>
            </a:r>
            <a:endParaRPr lang="en-US" sz="1050" dirty="0"/>
          </a:p>
          <a:p>
            <a:r>
              <a:rPr lang="en-US" sz="1050" dirty="0"/>
              <a:t>                  </a:t>
            </a:r>
            <a:r>
              <a:rPr lang="en-US" sz="2400" dirty="0"/>
              <a:t>PS MTY, MEX </a:t>
            </a:r>
          </a:p>
          <a:p>
            <a:r>
              <a:rPr lang="es-MX" sz="2000" b="0" dirty="0"/>
              <a:t>         </a:t>
            </a:r>
            <a:r>
              <a:rPr lang="es-MX" sz="2400" b="0" dirty="0"/>
              <a:t>P</a:t>
            </a:r>
            <a:r>
              <a:rPr lang="en-US" sz="2400" b="0" dirty="0"/>
              <a:t>roject Specialist Intern</a:t>
            </a:r>
            <a:endParaRPr lang="en-US" sz="2000" b="0" dirty="0"/>
          </a:p>
        </p:txBody>
      </p:sp>
      <p:sp>
        <p:nvSpPr>
          <p:cNvPr id="105" name="TextBox 104">
            <a:extLst>
              <a:ext uri="{FF2B5EF4-FFF2-40B4-BE49-F238E27FC236}">
                <a16:creationId xmlns:a16="http://schemas.microsoft.com/office/drawing/2014/main" id="{325D67D1-A066-440B-B7CE-278E3C5B7F53}"/>
              </a:ext>
            </a:extLst>
          </p:cNvPr>
          <p:cNvSpPr txBox="1"/>
          <p:nvPr/>
        </p:nvSpPr>
        <p:spPr>
          <a:xfrm>
            <a:off x="13765819" y="11767159"/>
            <a:ext cx="4901184" cy="13258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000" b="1" dirty="0">
                <a:solidFill>
                  <a:schemeClr val="bg1"/>
                </a:solidFill>
              </a:rPr>
              <a:t>         </a:t>
            </a:r>
            <a:r>
              <a:rPr lang="en-US" sz="2800" b="1" dirty="0">
                <a:solidFill>
                  <a:schemeClr val="bg1"/>
                </a:solidFill>
              </a:rPr>
              <a:t>Open Position</a:t>
            </a:r>
          </a:p>
          <a:p>
            <a:r>
              <a:rPr lang="en-US" sz="2000" b="1" dirty="0">
                <a:solidFill>
                  <a:schemeClr val="bg1"/>
                </a:solidFill>
              </a:rPr>
              <a:t>         Purchasing Projects-Intern</a:t>
            </a:r>
          </a:p>
          <a:p>
            <a:r>
              <a:rPr lang="en-US" sz="2000" b="1" dirty="0">
                <a:solidFill>
                  <a:schemeClr val="bg1"/>
                </a:solidFill>
              </a:rPr>
              <a:t>         Tlaxcala, Mex</a:t>
            </a:r>
            <a:r>
              <a:rPr lang="en-US" sz="2400" b="1" dirty="0">
                <a:solidFill>
                  <a:schemeClr val="bg1"/>
                </a:solidFill>
              </a:rPr>
              <a:t>               </a:t>
            </a:r>
            <a:endParaRPr lang="en-US" sz="2000" dirty="0">
              <a:solidFill>
                <a:schemeClr val="bg1"/>
              </a:solidFill>
            </a:endParaRPr>
          </a:p>
        </p:txBody>
      </p:sp>
      <p:pic>
        <p:nvPicPr>
          <p:cNvPr id="110" name="Picture 109">
            <a:extLst>
              <a:ext uri="{FF2B5EF4-FFF2-40B4-BE49-F238E27FC236}">
                <a16:creationId xmlns:a16="http://schemas.microsoft.com/office/drawing/2014/main" id="{3A323999-F7CA-4BF2-B63F-E86F11EDA2F3}"/>
              </a:ext>
            </a:extLst>
          </p:cNvPr>
          <p:cNvPicPr preferRelativeResize="0">
            <a:picLocks/>
          </p:cNvPicPr>
          <p:nvPr/>
        </p:nvPicPr>
        <p:blipFill rotWithShape="1">
          <a:blip r:embed="rId6"/>
          <a:srcRect l="10389" t="31541" r="78973" b="44510"/>
          <a:stretch/>
        </p:blipFill>
        <p:spPr>
          <a:xfrm>
            <a:off x="12958831" y="11729795"/>
            <a:ext cx="1444752" cy="1554480"/>
          </a:xfrm>
          <a:prstGeom prst="flowChartConnector">
            <a:avLst/>
          </a:prstGeom>
          <a:ln>
            <a:solidFill>
              <a:schemeClr val="accent1"/>
            </a:solidFill>
          </a:ln>
        </p:spPr>
      </p:pic>
      <p:sp>
        <p:nvSpPr>
          <p:cNvPr id="111" name="TextBox 110">
            <a:extLst>
              <a:ext uri="{FF2B5EF4-FFF2-40B4-BE49-F238E27FC236}">
                <a16:creationId xmlns:a16="http://schemas.microsoft.com/office/drawing/2014/main" id="{0B017D64-494B-49CB-B394-CED3591122F0}"/>
              </a:ext>
            </a:extLst>
          </p:cNvPr>
          <p:cNvSpPr txBox="1"/>
          <p:nvPr/>
        </p:nvSpPr>
        <p:spPr>
          <a:xfrm>
            <a:off x="2085423" y="10779373"/>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Open Position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3" name="Picture 112">
            <a:extLst>
              <a:ext uri="{FF2B5EF4-FFF2-40B4-BE49-F238E27FC236}">
                <a16:creationId xmlns:a16="http://schemas.microsoft.com/office/drawing/2014/main" id="{F845418E-7712-4EF9-9F2F-E965E79F02D1}"/>
              </a:ext>
            </a:extLst>
          </p:cNvPr>
          <p:cNvPicPr preferRelativeResize="0">
            <a:picLocks/>
          </p:cNvPicPr>
          <p:nvPr/>
        </p:nvPicPr>
        <p:blipFill rotWithShape="1">
          <a:blip r:embed="rId6"/>
          <a:srcRect l="10389" t="31541" r="78973" b="44510"/>
          <a:stretch/>
        </p:blipFill>
        <p:spPr>
          <a:xfrm>
            <a:off x="1490962" y="10742527"/>
            <a:ext cx="1444752" cy="1554480"/>
          </a:xfrm>
          <a:prstGeom prst="flowChartConnector">
            <a:avLst/>
          </a:prstGeom>
          <a:ln>
            <a:solidFill>
              <a:schemeClr val="accent1"/>
            </a:solidFill>
          </a:ln>
        </p:spPr>
      </p:pic>
      <p:pic>
        <p:nvPicPr>
          <p:cNvPr id="106" name="Picture 105">
            <a:extLst>
              <a:ext uri="{FF2B5EF4-FFF2-40B4-BE49-F238E27FC236}">
                <a16:creationId xmlns:a16="http://schemas.microsoft.com/office/drawing/2014/main" id="{44520C7F-0D4B-445E-8196-C86B174FFF95}"/>
              </a:ext>
            </a:extLst>
          </p:cNvPr>
          <p:cNvPicPr preferRelativeResize="0">
            <a:picLocks/>
          </p:cNvPicPr>
          <p:nvPr/>
        </p:nvPicPr>
        <p:blipFill rotWithShape="1">
          <a:blip r:embed="rId6"/>
          <a:srcRect l="10389" t="31541" r="78973" b="44510"/>
          <a:stretch/>
        </p:blipFill>
        <p:spPr>
          <a:xfrm>
            <a:off x="6991532" y="7136061"/>
            <a:ext cx="1444752" cy="1554480"/>
          </a:xfrm>
          <a:prstGeom prst="flowChartConnector">
            <a:avLst/>
          </a:prstGeom>
          <a:ln>
            <a:solidFill>
              <a:schemeClr val="accent1"/>
            </a:solidFill>
          </a:ln>
        </p:spPr>
      </p:pic>
      <p:cxnSp>
        <p:nvCxnSpPr>
          <p:cNvPr id="112" name="Straight Arrow Connector 111">
            <a:extLst>
              <a:ext uri="{FF2B5EF4-FFF2-40B4-BE49-F238E27FC236}">
                <a16:creationId xmlns:a16="http://schemas.microsoft.com/office/drawing/2014/main" id="{19E4F552-4EF4-412E-A86A-22AF2DEA2F4F}"/>
              </a:ext>
            </a:extLst>
          </p:cNvPr>
          <p:cNvCxnSpPr>
            <a:cxnSpLocks/>
          </p:cNvCxnSpPr>
          <p:nvPr/>
        </p:nvCxnSpPr>
        <p:spPr>
          <a:xfrm>
            <a:off x="6591673" y="9744831"/>
            <a:ext cx="375284"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BBB86E38-A89C-4C6E-A095-C07B3DDF2CB7}"/>
              </a:ext>
            </a:extLst>
          </p:cNvPr>
          <p:cNvCxnSpPr>
            <a:cxnSpLocks/>
          </p:cNvCxnSpPr>
          <p:nvPr/>
        </p:nvCxnSpPr>
        <p:spPr>
          <a:xfrm>
            <a:off x="6577666" y="7910367"/>
            <a:ext cx="375284"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6" name="Picture 115">
            <a:extLst>
              <a:ext uri="{FF2B5EF4-FFF2-40B4-BE49-F238E27FC236}">
                <a16:creationId xmlns:a16="http://schemas.microsoft.com/office/drawing/2014/main" id="{0915C541-F02A-4E48-A89D-320C93C9BD4B}"/>
              </a:ext>
            </a:extLst>
          </p:cNvPr>
          <p:cNvPicPr preferRelativeResize="0">
            <a:picLocks/>
          </p:cNvPicPr>
          <p:nvPr/>
        </p:nvPicPr>
        <p:blipFill rotWithShape="1">
          <a:blip r:embed="rId6"/>
          <a:srcRect l="10389" t="31541" r="78973" b="44510"/>
          <a:stretch/>
        </p:blipFill>
        <p:spPr>
          <a:xfrm>
            <a:off x="25630318" y="6521597"/>
            <a:ext cx="1444752" cy="1554480"/>
          </a:xfrm>
          <a:prstGeom prst="flowChartConnector">
            <a:avLst/>
          </a:prstGeom>
          <a:ln>
            <a:solidFill>
              <a:schemeClr val="accent1"/>
            </a:solidFill>
          </a:ln>
        </p:spPr>
      </p:pic>
      <p:pic>
        <p:nvPicPr>
          <p:cNvPr id="9" name="Picture 8">
            <a:extLst>
              <a:ext uri="{FF2B5EF4-FFF2-40B4-BE49-F238E27FC236}">
                <a16:creationId xmlns:a16="http://schemas.microsoft.com/office/drawing/2014/main" id="{22DA845A-1581-459A-99B8-CAF7E6C8FA5A}"/>
              </a:ext>
            </a:extLst>
          </p:cNvPr>
          <p:cNvPicPr preferRelativeResize="0">
            <a:picLocks/>
          </p:cNvPicPr>
          <p:nvPr/>
        </p:nvPicPr>
        <p:blipFill>
          <a:blip r:embed="rId10"/>
          <a:stretch>
            <a:fillRect/>
          </a:stretch>
        </p:blipFill>
        <p:spPr>
          <a:xfrm>
            <a:off x="25630318" y="6511549"/>
            <a:ext cx="1444752" cy="1554480"/>
          </a:xfrm>
          <a:prstGeom prst="flowChartConnector">
            <a:avLst/>
          </a:prstGeom>
        </p:spPr>
      </p:pic>
      <p:pic>
        <p:nvPicPr>
          <p:cNvPr id="11" name="Picture 10">
            <a:extLst>
              <a:ext uri="{FF2B5EF4-FFF2-40B4-BE49-F238E27FC236}">
                <a16:creationId xmlns:a16="http://schemas.microsoft.com/office/drawing/2014/main" id="{5BB413D0-6889-4614-8AA4-2F06D895FB5E}"/>
              </a:ext>
            </a:extLst>
          </p:cNvPr>
          <p:cNvPicPr preferRelativeResize="0">
            <a:picLocks/>
          </p:cNvPicPr>
          <p:nvPr/>
        </p:nvPicPr>
        <p:blipFill>
          <a:blip r:embed="rId11"/>
          <a:stretch>
            <a:fillRect/>
          </a:stretch>
        </p:blipFill>
        <p:spPr>
          <a:xfrm>
            <a:off x="6991053" y="7128676"/>
            <a:ext cx="1444752" cy="1554480"/>
          </a:xfrm>
          <a:prstGeom prst="flowChartConnector">
            <a:avLst/>
          </a:prstGeom>
        </p:spPr>
      </p:pic>
      <p:pic>
        <p:nvPicPr>
          <p:cNvPr id="118" name="Picture 117">
            <a:extLst>
              <a:ext uri="{FF2B5EF4-FFF2-40B4-BE49-F238E27FC236}">
                <a16:creationId xmlns:a16="http://schemas.microsoft.com/office/drawing/2014/main" id="{560B7B7A-9523-456A-8FBD-1D548A2F2CA3}"/>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5632884" y="8311860"/>
            <a:ext cx="1444752" cy="1554480"/>
          </a:xfrm>
          <a:prstGeom prst="flowChartConnector">
            <a:avLst/>
          </a:prstGeom>
        </p:spPr>
      </p:pic>
      <p:pic>
        <p:nvPicPr>
          <p:cNvPr id="119" name="Picture 118">
            <a:extLst>
              <a:ext uri="{FF2B5EF4-FFF2-40B4-BE49-F238E27FC236}">
                <a16:creationId xmlns:a16="http://schemas.microsoft.com/office/drawing/2014/main" id="{95523CFA-ACA7-444C-9AEB-672424673AF5}"/>
              </a:ext>
            </a:extLst>
          </p:cNvPr>
          <p:cNvPicPr preferRelativeResize="0">
            <a:picLocks/>
          </p:cNvPicPr>
          <p:nvPr/>
        </p:nvPicPr>
        <p:blipFill rotWithShape="1">
          <a:blip r:embed="rId6"/>
          <a:srcRect l="10389" t="31541" r="78973" b="44510"/>
          <a:stretch/>
        </p:blipFill>
        <p:spPr>
          <a:xfrm>
            <a:off x="25624270" y="10098670"/>
            <a:ext cx="1444752" cy="1554480"/>
          </a:xfrm>
          <a:prstGeom prst="flowChartConnector">
            <a:avLst/>
          </a:prstGeom>
          <a:ln>
            <a:solidFill>
              <a:schemeClr val="accent1"/>
            </a:solidFill>
          </a:ln>
        </p:spPr>
      </p:pic>
      <p:pic>
        <p:nvPicPr>
          <p:cNvPr id="95" name="Picture 94">
            <a:extLst>
              <a:ext uri="{FF2B5EF4-FFF2-40B4-BE49-F238E27FC236}">
                <a16:creationId xmlns:a16="http://schemas.microsoft.com/office/drawing/2014/main" id="{9962E62A-0534-4D11-B05D-89414EC1FCD1}"/>
              </a:ext>
            </a:extLst>
          </p:cNvPr>
          <p:cNvPicPr preferRelativeResize="0">
            <a:picLocks/>
          </p:cNvPicPr>
          <p:nvPr/>
        </p:nvPicPr>
        <p:blipFill rotWithShape="1">
          <a:blip r:embed="rId6"/>
          <a:srcRect l="10389" t="31541" r="78973" b="44510"/>
          <a:stretch/>
        </p:blipFill>
        <p:spPr>
          <a:xfrm>
            <a:off x="7014300" y="8979842"/>
            <a:ext cx="1444752" cy="1554480"/>
          </a:xfrm>
          <a:prstGeom prst="flowChartConnector">
            <a:avLst/>
          </a:prstGeom>
          <a:ln>
            <a:solidFill>
              <a:schemeClr val="accent1"/>
            </a:solidFill>
          </a:ln>
        </p:spPr>
      </p:pic>
      <p:pic>
        <p:nvPicPr>
          <p:cNvPr id="104" name="Picture 103">
            <a:extLst>
              <a:ext uri="{FF2B5EF4-FFF2-40B4-BE49-F238E27FC236}">
                <a16:creationId xmlns:a16="http://schemas.microsoft.com/office/drawing/2014/main" id="{3A4A25DD-DE1D-4341-B08B-8126A477CAC1}"/>
              </a:ext>
            </a:extLst>
          </p:cNvPr>
          <p:cNvPicPr preferRelativeResize="0">
            <a:picLocks/>
          </p:cNvPicPr>
          <p:nvPr/>
        </p:nvPicPr>
        <p:blipFill rotWithShape="1">
          <a:blip r:embed="rId6"/>
          <a:srcRect l="10389" t="31541" r="78973" b="44510"/>
          <a:stretch/>
        </p:blipFill>
        <p:spPr>
          <a:xfrm>
            <a:off x="1508309" y="8979842"/>
            <a:ext cx="1444752" cy="1554480"/>
          </a:xfrm>
          <a:prstGeom prst="flowChartConnector">
            <a:avLst/>
          </a:prstGeom>
          <a:ln>
            <a:solidFill>
              <a:schemeClr val="accent1"/>
            </a:solidFill>
          </a:ln>
        </p:spPr>
      </p:pic>
      <p:pic>
        <p:nvPicPr>
          <p:cNvPr id="120" name="Picture 119">
            <a:extLst>
              <a:ext uri="{FF2B5EF4-FFF2-40B4-BE49-F238E27FC236}">
                <a16:creationId xmlns:a16="http://schemas.microsoft.com/office/drawing/2014/main" id="{6958321F-A069-443C-BB43-25DF926C0A01}"/>
              </a:ext>
            </a:extLst>
          </p:cNvPr>
          <p:cNvPicPr preferRelativeResize="0">
            <a:picLocks/>
          </p:cNvPicPr>
          <p:nvPr/>
        </p:nvPicPr>
        <p:blipFill>
          <a:blip r:embed="rId13"/>
          <a:stretch>
            <a:fillRect/>
          </a:stretch>
        </p:blipFill>
        <p:spPr>
          <a:xfrm>
            <a:off x="12958831" y="9980947"/>
            <a:ext cx="1444752" cy="1554480"/>
          </a:xfrm>
          <a:prstGeom prst="ellipse">
            <a:avLst/>
          </a:prstGeom>
          <a:ln>
            <a:solidFill>
              <a:schemeClr val="accent1"/>
            </a:solidFill>
          </a:ln>
        </p:spPr>
      </p:pic>
      <p:pic>
        <p:nvPicPr>
          <p:cNvPr id="121" name="Picture 120">
            <a:extLst>
              <a:ext uri="{FF2B5EF4-FFF2-40B4-BE49-F238E27FC236}">
                <a16:creationId xmlns:a16="http://schemas.microsoft.com/office/drawing/2014/main" id="{8E04CBC8-24D8-4032-9DE7-EA472776CB44}"/>
              </a:ext>
            </a:extLst>
          </p:cNvPr>
          <p:cNvPicPr preferRelativeResize="0">
            <a:picLocks/>
          </p:cNvPicPr>
          <p:nvPr/>
        </p:nvPicPr>
        <p:blipFill rotWithShape="1">
          <a:blip r:embed="rId6"/>
          <a:srcRect l="10389" t="31541" r="78973" b="44510"/>
          <a:stretch/>
        </p:blipFill>
        <p:spPr>
          <a:xfrm>
            <a:off x="19565389" y="10008610"/>
            <a:ext cx="1444752" cy="1554480"/>
          </a:xfrm>
          <a:prstGeom prst="flowChartConnector">
            <a:avLst/>
          </a:prstGeom>
          <a:ln>
            <a:solidFill>
              <a:schemeClr val="accent1"/>
            </a:solidFill>
          </a:ln>
        </p:spPr>
      </p:pic>
      <p:pic>
        <p:nvPicPr>
          <p:cNvPr id="122" name="Picture 121">
            <a:extLst>
              <a:ext uri="{FF2B5EF4-FFF2-40B4-BE49-F238E27FC236}">
                <a16:creationId xmlns:a16="http://schemas.microsoft.com/office/drawing/2014/main" id="{EAF24459-6ED8-4FAC-8D93-48613115395D}"/>
              </a:ext>
            </a:extLst>
          </p:cNvPr>
          <p:cNvPicPr preferRelativeResize="0">
            <a:picLocks/>
          </p:cNvPicPr>
          <p:nvPr/>
        </p:nvPicPr>
        <p:blipFill rotWithShape="1">
          <a:blip r:embed="rId6"/>
          <a:srcRect l="10389" t="31541" r="78973" b="44510"/>
          <a:stretch/>
        </p:blipFill>
        <p:spPr>
          <a:xfrm>
            <a:off x="19640084" y="11729795"/>
            <a:ext cx="1444752" cy="1554480"/>
          </a:xfrm>
          <a:prstGeom prst="flowChartConnector">
            <a:avLst/>
          </a:prstGeom>
          <a:ln>
            <a:solidFill>
              <a:schemeClr val="accent1"/>
            </a:solidFill>
          </a:ln>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a:xfrm>
            <a:off x="1824294" y="14445827"/>
            <a:ext cx="5284185" cy="92461"/>
          </a:xfrm>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F7A517BC-8196-4931-A0BE-E74D33C314B4}"/>
              </a:ext>
            </a:extLst>
          </p:cNvPr>
          <p:cNvSpPr txBox="1"/>
          <p:nvPr/>
        </p:nvSpPr>
        <p:spPr>
          <a:xfrm>
            <a:off x="6637291" y="1307558"/>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sp>
        <p:nvSpPr>
          <p:cNvPr id="34" name="Rectangle 33">
            <a:extLst>
              <a:ext uri="{FF2B5EF4-FFF2-40B4-BE49-F238E27FC236}">
                <a16:creationId xmlns:a16="http://schemas.microsoft.com/office/drawing/2014/main" id="{61236CE5-EEE6-43CC-ABCA-D94FF8265AB2}"/>
              </a:ext>
            </a:extLst>
          </p:cNvPr>
          <p:cNvSpPr/>
          <p:nvPr/>
        </p:nvSpPr>
        <p:spPr>
          <a:xfrm>
            <a:off x="2845275" y="4096049"/>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8224134" y="409723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227593" y="4111456"/>
            <a:ext cx="3810821"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D2/M2/Others</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7113043" y="4111456"/>
            <a:ext cx="351770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P1/C1/C2/K1</a:t>
            </a:r>
          </a:p>
        </p:txBody>
      </p:sp>
      <p:sp>
        <p:nvSpPr>
          <p:cNvPr id="78" name="Rectangle 77">
            <a:extLst>
              <a:ext uri="{FF2B5EF4-FFF2-40B4-BE49-F238E27FC236}">
                <a16:creationId xmlns:a16="http://schemas.microsoft.com/office/drawing/2014/main" id="{82F41618-6664-4B43-89DC-7141A16ED5C8}"/>
              </a:ext>
            </a:extLst>
          </p:cNvPr>
          <p:cNvSpPr/>
          <p:nvPr/>
        </p:nvSpPr>
        <p:spPr>
          <a:xfrm>
            <a:off x="22797478" y="409604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610510" y="409604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5" name="TextBox 84">
            <a:extLst>
              <a:ext uri="{FF2B5EF4-FFF2-40B4-BE49-F238E27FC236}">
                <a16:creationId xmlns:a16="http://schemas.microsoft.com/office/drawing/2014/main" id="{164BDB71-FD06-4FCF-8B36-663B49FC31F5}"/>
              </a:ext>
            </a:extLst>
          </p:cNvPr>
          <p:cNvSpPr txBox="1"/>
          <p:nvPr/>
        </p:nvSpPr>
        <p:spPr>
          <a:xfrm>
            <a:off x="1777742" y="9007835"/>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Open Position</a:t>
            </a:r>
            <a:endParaRPr lang="en-US" sz="3200" dirty="0"/>
          </a:p>
          <a:p>
            <a:pPr algn="l"/>
            <a:r>
              <a:rPr lang="en-US" sz="1100" dirty="0"/>
              <a:t>                       </a:t>
            </a:r>
            <a:r>
              <a:rPr lang="en-US" sz="1800" dirty="0"/>
              <a:t>Project Manager, MTY MEX</a:t>
            </a:r>
          </a:p>
          <a:p>
            <a:pPr algn="l"/>
            <a:r>
              <a:rPr lang="en-US" sz="1800" dirty="0"/>
              <a:t>              CoS (SBO-REB), QVE</a:t>
            </a:r>
          </a:p>
        </p:txBody>
      </p:sp>
      <p:sp>
        <p:nvSpPr>
          <p:cNvPr id="87" name="TextBox 86">
            <a:extLst>
              <a:ext uri="{FF2B5EF4-FFF2-40B4-BE49-F238E27FC236}">
                <a16:creationId xmlns:a16="http://schemas.microsoft.com/office/drawing/2014/main" id="{23433467-4F2C-43FC-94E1-1F06E04276B6}"/>
              </a:ext>
            </a:extLst>
          </p:cNvPr>
          <p:cNvSpPr txBox="1"/>
          <p:nvPr/>
        </p:nvSpPr>
        <p:spPr>
          <a:xfrm>
            <a:off x="1780481" y="5761155"/>
            <a:ext cx="4084785"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a:t>
            </a:r>
            <a:r>
              <a:rPr lang="en-US" sz="2800" dirty="0"/>
              <a:t>Carlos Galvan</a:t>
            </a:r>
            <a:endParaRPr lang="en-US" dirty="0"/>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7785" y="5611372"/>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777742" y="7340670"/>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a:t>
            </a:r>
            <a:r>
              <a:rPr lang="es-MX" sz="2800" dirty="0"/>
              <a:t>M</a:t>
            </a:r>
            <a:r>
              <a:rPr lang="en-US" sz="2800" dirty="0"/>
              <a:t>anuel Yanez    </a:t>
            </a:r>
            <a:endParaRPr lang="en-US" dirty="0"/>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3"/>
          <a:stretch>
            <a:fillRect/>
          </a:stretch>
        </p:blipFill>
        <p:spPr>
          <a:xfrm>
            <a:off x="1507785" y="7219594"/>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7050417" y="7397976"/>
            <a:ext cx="408478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800" b="1" dirty="0">
                <a:solidFill>
                  <a:schemeClr val="bg1"/>
                </a:solidFill>
              </a:rPr>
              <a:t>        </a:t>
            </a:r>
            <a:r>
              <a:rPr lang="en-US" sz="2400" b="1" dirty="0">
                <a:solidFill>
                  <a:schemeClr val="bg1"/>
                </a:solidFill>
              </a:rPr>
              <a:t>Open Position</a:t>
            </a:r>
          </a:p>
          <a:p>
            <a:r>
              <a:rPr lang="en-US" sz="1800" b="1" dirty="0">
                <a:solidFill>
                  <a:schemeClr val="bg1"/>
                </a:solidFill>
              </a:rPr>
              <a:t>        Project Manager</a:t>
            </a:r>
          </a:p>
          <a:p>
            <a:r>
              <a:rPr lang="en-US" sz="1800" b="1" dirty="0">
                <a:solidFill>
                  <a:schemeClr val="bg1"/>
                </a:solidFill>
              </a:rPr>
              <a:t>       CoS (SBO-REB), QVE</a:t>
            </a:r>
          </a:p>
        </p:txBody>
      </p:sp>
      <p:sp>
        <p:nvSpPr>
          <p:cNvPr id="95" name="TextBox 94">
            <a:extLst>
              <a:ext uri="{FF2B5EF4-FFF2-40B4-BE49-F238E27FC236}">
                <a16:creationId xmlns:a16="http://schemas.microsoft.com/office/drawing/2014/main" id="{9E023BFE-9BD9-4A5E-A252-FB586B41C169}"/>
              </a:ext>
            </a:extLst>
          </p:cNvPr>
          <p:cNvSpPr txBox="1"/>
          <p:nvPr/>
        </p:nvSpPr>
        <p:spPr>
          <a:xfrm>
            <a:off x="7042912" y="9006936"/>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Open Position</a:t>
            </a:r>
          </a:p>
          <a:p>
            <a:r>
              <a:rPr lang="es-ES" sz="1800" b="1" dirty="0">
                <a:solidFill>
                  <a:schemeClr val="bg1"/>
                </a:solidFill>
              </a:rPr>
              <a:t>        Project Manager</a:t>
            </a:r>
          </a:p>
          <a:p>
            <a:r>
              <a:rPr lang="es-ES" sz="1800" b="1" dirty="0">
                <a:solidFill>
                  <a:schemeClr val="bg1"/>
                </a:solidFill>
              </a:rPr>
              <a:t>        CoS (SBO-REB), QVE</a:t>
            </a:r>
          </a:p>
        </p:txBody>
      </p:sp>
      <p:sp>
        <p:nvSpPr>
          <p:cNvPr id="100" name="TextBox 99">
            <a:extLst>
              <a:ext uri="{FF2B5EF4-FFF2-40B4-BE49-F238E27FC236}">
                <a16:creationId xmlns:a16="http://schemas.microsoft.com/office/drawing/2014/main" id="{EC5BCC29-BDC3-49BA-A0FE-4F255085A3F4}"/>
              </a:ext>
            </a:extLst>
          </p:cNvPr>
          <p:cNvSpPr txBox="1"/>
          <p:nvPr/>
        </p:nvSpPr>
        <p:spPr>
          <a:xfrm>
            <a:off x="11980064" y="740147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Open Position</a:t>
            </a:r>
          </a:p>
          <a:p>
            <a:r>
              <a:rPr lang="en-US" sz="1800" dirty="0"/>
              <a:t>        Project Manager, MTY MEX</a:t>
            </a:r>
          </a:p>
          <a:p>
            <a:r>
              <a:rPr lang="en-US" sz="1800" dirty="0"/>
              <a:t>CoS (SBO-REB), QVE</a:t>
            </a:r>
          </a:p>
        </p:txBody>
      </p:sp>
      <p:sp>
        <p:nvSpPr>
          <p:cNvPr id="102" name="TextBox 101">
            <a:extLst>
              <a:ext uri="{FF2B5EF4-FFF2-40B4-BE49-F238E27FC236}">
                <a16:creationId xmlns:a16="http://schemas.microsoft.com/office/drawing/2014/main" id="{CBBE5205-1132-4174-85CE-7E67D1CED222}"/>
              </a:ext>
            </a:extLst>
          </p:cNvPr>
          <p:cNvSpPr txBox="1"/>
          <p:nvPr/>
        </p:nvSpPr>
        <p:spPr>
          <a:xfrm>
            <a:off x="17276317" y="7394473"/>
            <a:ext cx="3710151"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634209" y="7241148"/>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7341988" y="5717435"/>
            <a:ext cx="3712464"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6617433" y="5620004"/>
            <a:ext cx="1124712" cy="1362456"/>
          </a:xfrm>
          <a:prstGeom prst="ellipse">
            <a:avLst/>
          </a:prstGeom>
          <a:ln w="12700" cap="rnd">
            <a:solidFill>
              <a:schemeClr val="bg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17294650" y="9048218"/>
            <a:ext cx="371246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16666036" y="8893690"/>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7361378" y="578503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6730391" y="5659081"/>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7342511" y="9002290"/>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Open Position</a:t>
            </a:r>
          </a:p>
          <a:p>
            <a:pPr algn="l"/>
            <a:r>
              <a:rPr lang="en-US" sz="1800" dirty="0"/>
              <a:t>         Project Manager, MO USA</a:t>
            </a:r>
          </a:p>
          <a:p>
            <a:pPr algn="l"/>
            <a:r>
              <a:rPr lang="en-US" sz="1800" dirty="0"/>
              <a:t>         CoS (SBO-REB), QVE</a:t>
            </a:r>
          </a:p>
        </p:txBody>
      </p:sp>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1149489" y="6286822"/>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1150694" y="6300256"/>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1160319" y="7969000"/>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1157192" y="9539122"/>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p:nvPr/>
        </p:nvCxnSpPr>
        <p:spPr>
          <a:xfrm rot="5400000">
            <a:off x="2449285" y="3565694"/>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1149489" y="5282321"/>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6021356" y="6565786"/>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6015285" y="6291214"/>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6030870" y="8028776"/>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6029843" y="9528723"/>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6021356" y="5248010"/>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7650268" y="3231699"/>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1259825" y="5297767"/>
            <a:ext cx="16830" cy="26490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1276655" y="6291781"/>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1266064" y="7946767"/>
            <a:ext cx="350012" cy="284"/>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p:cNvCxnSpPr>
          <p:nvPr/>
        </p:nvCxnSpPr>
        <p:spPr>
          <a:xfrm rot="5400000">
            <a:off x="12626885" y="3499619"/>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6218714" y="5407277"/>
            <a:ext cx="0" cy="429893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6224338" y="6300256"/>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a:endCxn id="103" idx="2"/>
          </p:cNvCxnSpPr>
          <p:nvPr/>
        </p:nvCxnSpPr>
        <p:spPr>
          <a:xfrm>
            <a:off x="16239292" y="7945688"/>
            <a:ext cx="394917"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p:cNvCxnSpPr>
          <p:nvPr/>
        </p:nvCxnSpPr>
        <p:spPr>
          <a:xfrm rot="5400000">
            <a:off x="17142777" y="3941426"/>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1174239" y="5278506"/>
            <a:ext cx="0" cy="426061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1174239" y="6309205"/>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16218714" y="9706211"/>
            <a:ext cx="447322"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2592176" y="3447553"/>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6422419" y="5437928"/>
            <a:ext cx="0" cy="426828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6439653" y="6291214"/>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6421610" y="7872905"/>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p:nvPr/>
        </p:nvCxnSpPr>
        <p:spPr>
          <a:xfrm rot="5400000">
            <a:off x="27546444" y="3741465"/>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0DB04ED4-6320-43B0-86A4-6C69259BF1F4}"/>
              </a:ext>
            </a:extLst>
          </p:cNvPr>
          <p:cNvSpPr txBox="1"/>
          <p:nvPr/>
        </p:nvSpPr>
        <p:spPr>
          <a:xfrm>
            <a:off x="7047833" y="579850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00" b="1" dirty="0">
                <a:solidFill>
                  <a:schemeClr val="bg1"/>
                </a:solidFill>
              </a:rPr>
              <a:t>                                               </a:t>
            </a:r>
            <a:r>
              <a:rPr lang="en-US" sz="2800" b="1" dirty="0">
                <a:solidFill>
                  <a:schemeClr val="bg1"/>
                </a:solidFill>
              </a:rPr>
              <a:t>Nohemi Pereira </a:t>
            </a:r>
          </a:p>
          <a:p>
            <a:r>
              <a:rPr lang="en-US" sz="1800" b="1" dirty="0">
                <a:solidFill>
                  <a:schemeClr val="bg1"/>
                </a:solidFill>
              </a:rPr>
              <a:t>        Project Manager, MTY MEX</a:t>
            </a:r>
          </a:p>
          <a:p>
            <a:r>
              <a:rPr lang="en-US" sz="1800" b="1" dirty="0">
                <a:solidFill>
                  <a:schemeClr val="bg1"/>
                </a:solidFill>
              </a:rPr>
              <a:t>        CoS (SBO-REB), QVE</a:t>
            </a:r>
          </a:p>
        </p:txBody>
      </p:sp>
      <p:pic>
        <p:nvPicPr>
          <p:cNvPr id="83" name="Picture 82">
            <a:extLst>
              <a:ext uri="{FF2B5EF4-FFF2-40B4-BE49-F238E27FC236}">
                <a16:creationId xmlns:a16="http://schemas.microsoft.com/office/drawing/2014/main" id="{1DEA9D76-CA03-4631-98F3-1BCBF51CB5FF}"/>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6401750" y="5648996"/>
            <a:ext cx="1124712" cy="1362456"/>
          </a:xfrm>
          <a:prstGeom prst="flowChartConnector">
            <a:avLst/>
          </a:prstGeom>
        </p:spPr>
      </p:pic>
      <p:sp>
        <p:nvSpPr>
          <p:cNvPr id="81" name="TextBox 80">
            <a:extLst>
              <a:ext uri="{FF2B5EF4-FFF2-40B4-BE49-F238E27FC236}">
                <a16:creationId xmlns:a16="http://schemas.microsoft.com/office/drawing/2014/main" id="{D01BFE03-8A56-4B6E-BB6E-8BB966FF15F5}"/>
              </a:ext>
            </a:extLst>
          </p:cNvPr>
          <p:cNvSpPr txBox="1"/>
          <p:nvPr/>
        </p:nvSpPr>
        <p:spPr>
          <a:xfrm>
            <a:off x="22183687" y="5747426"/>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Sonia Irasema Arzola</a:t>
            </a:r>
          </a:p>
          <a:p>
            <a:r>
              <a:rPr lang="en-US" sz="1800" b="1" dirty="0">
                <a:solidFill>
                  <a:schemeClr val="bg1"/>
                </a:solidFill>
              </a:rPr>
              <a:t>        Project Manager, MTY MEX</a:t>
            </a:r>
          </a:p>
          <a:p>
            <a:r>
              <a:rPr lang="en-US" sz="1800" b="1" dirty="0">
                <a:solidFill>
                  <a:schemeClr val="bg1"/>
                </a:solidFill>
              </a:rPr>
              <a:t>        CoS (SBO-REB), QVE</a:t>
            </a:r>
          </a:p>
        </p:txBody>
      </p:sp>
      <p:pic>
        <p:nvPicPr>
          <p:cNvPr id="84" name="Picture 83">
            <a:extLst>
              <a:ext uri="{FF2B5EF4-FFF2-40B4-BE49-F238E27FC236}">
                <a16:creationId xmlns:a16="http://schemas.microsoft.com/office/drawing/2014/main" id="{90C8884D-BB26-4694-9E0C-5A3A5A262138}"/>
              </a:ext>
            </a:extLst>
          </p:cNvPr>
          <p:cNvPicPr preferRelativeResize="0">
            <a:picLocks/>
          </p:cNvPicPr>
          <p:nvPr/>
        </p:nvPicPr>
        <p:blipFill rotWithShape="1">
          <a:blip r:embed="rId9"/>
          <a:srcRect l="8650" t="74728" r="88473" b="14315"/>
          <a:stretch/>
        </p:blipFill>
        <p:spPr>
          <a:xfrm>
            <a:off x="21544164" y="5598328"/>
            <a:ext cx="1124712" cy="1362456"/>
          </a:xfrm>
          <a:prstGeom prst="ellipse">
            <a:avLst/>
          </a:prstGeom>
        </p:spPr>
      </p:pic>
      <p:cxnSp>
        <p:nvCxnSpPr>
          <p:cNvPr id="91" name="Straight Arrow Connector 90">
            <a:extLst>
              <a:ext uri="{FF2B5EF4-FFF2-40B4-BE49-F238E27FC236}">
                <a16:creationId xmlns:a16="http://schemas.microsoft.com/office/drawing/2014/main" id="{3E3651D1-18C1-4041-88B4-5BE790D4591D}"/>
              </a:ext>
            </a:extLst>
          </p:cNvPr>
          <p:cNvCxnSpPr>
            <a:cxnSpLocks/>
            <a:endCxn id="84" idx="2"/>
          </p:cNvCxnSpPr>
          <p:nvPr/>
        </p:nvCxnSpPr>
        <p:spPr>
          <a:xfrm>
            <a:off x="21174019" y="6279556"/>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D5927A3E-AE55-46F3-8C2D-85CE7AB42EAB}"/>
              </a:ext>
            </a:extLst>
          </p:cNvPr>
          <p:cNvGrpSpPr/>
          <p:nvPr/>
        </p:nvGrpSpPr>
        <p:grpSpPr>
          <a:xfrm>
            <a:off x="21529560" y="7170790"/>
            <a:ext cx="4741945" cy="1362456"/>
            <a:chOff x="21308183" y="7010168"/>
            <a:chExt cx="4741945" cy="1362456"/>
          </a:xfrm>
        </p:grpSpPr>
        <p:sp>
          <p:nvSpPr>
            <p:cNvPr id="220" name="TextBox 219">
              <a:extLst>
                <a:ext uri="{FF2B5EF4-FFF2-40B4-BE49-F238E27FC236}">
                  <a16:creationId xmlns:a16="http://schemas.microsoft.com/office/drawing/2014/main" id="{B12368B0-F3E3-4458-84C8-86CDEC01510E}"/>
                </a:ext>
              </a:extLst>
            </p:cNvPr>
            <p:cNvSpPr txBox="1"/>
            <p:nvPr/>
          </p:nvSpPr>
          <p:spPr>
            <a:xfrm>
              <a:off x="21962760" y="715078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221" name="Picture 6" descr="https://spiceportal.schneider-electric.com/image/user_male_portrait?img_id=18065812&amp;img_id_token=L1TzhRImyqZnN%2FedVb0OuWzIiCI%3D&amp;t=1527602063597">
              <a:extLst>
                <a:ext uri="{FF2B5EF4-FFF2-40B4-BE49-F238E27FC236}">
                  <a16:creationId xmlns:a16="http://schemas.microsoft.com/office/drawing/2014/main" id="{2254FF65-CAB1-4287-8810-23EC360E751F}"/>
                </a:ext>
              </a:extLst>
            </p:cNvPr>
            <p:cNvPicPr preferRelativeResize="0">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1308183" y="7010168"/>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sp>
        <p:nvSpPr>
          <p:cNvPr id="233" name="TextBox 232">
            <a:extLst>
              <a:ext uri="{FF2B5EF4-FFF2-40B4-BE49-F238E27FC236}">
                <a16:creationId xmlns:a16="http://schemas.microsoft.com/office/drawing/2014/main" id="{01B8CEDD-E252-43D0-908A-0FCD42BE528C}"/>
              </a:ext>
            </a:extLst>
          </p:cNvPr>
          <p:cNvSpPr txBox="1"/>
          <p:nvPr/>
        </p:nvSpPr>
        <p:spPr>
          <a:xfrm>
            <a:off x="11981150" y="5761462"/>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100" b="1" dirty="0">
                <a:solidFill>
                  <a:schemeClr val="bg1"/>
                </a:solidFill>
              </a:rPr>
              <a:t>                                                                                                                                                                                                                                                   </a:t>
            </a:r>
            <a:r>
              <a:rPr lang="en-US" sz="2800" b="1" dirty="0">
                <a:solidFill>
                  <a:schemeClr val="bg1"/>
                </a:solidFill>
              </a:rPr>
              <a:t>Selene Galvan </a:t>
            </a:r>
            <a:endParaRPr lang="en-US" sz="100" b="1" dirty="0">
              <a:solidFill>
                <a:schemeClr val="bg1"/>
              </a:solidFill>
            </a:endParaRPr>
          </a:p>
          <a:p>
            <a:pPr defTabSz="0"/>
            <a:r>
              <a:rPr lang="en-US" sz="100" b="1" dirty="0">
                <a:solidFill>
                  <a:schemeClr val="bg1"/>
                </a:solidFill>
              </a:rPr>
              <a:t>                                                                                                                                                                                                                                                   </a:t>
            </a:r>
            <a:r>
              <a:rPr lang="en-US" sz="1800" b="1" dirty="0">
                <a:solidFill>
                  <a:schemeClr val="bg1"/>
                </a:solidFill>
              </a:rPr>
              <a:t>Project Manager, MTY MEX</a:t>
            </a:r>
          </a:p>
          <a:p>
            <a:pPr defTabSz="0"/>
            <a:r>
              <a:rPr lang="en-US" sz="1800" b="1" dirty="0">
                <a:solidFill>
                  <a:schemeClr val="bg1"/>
                </a:solidFill>
              </a:rPr>
              <a:t>            CoS (SBO-REB), QVE</a:t>
            </a:r>
          </a:p>
        </p:txBody>
      </p:sp>
      <p:pic>
        <p:nvPicPr>
          <p:cNvPr id="234" name="Picture 2" descr="https://ids.se.com/image/user_male_portrait?img_id=8676182&amp;img_id_token=vKCkK0kjApmZQCRbq9hWZKt5%2FOI%3D&amp;t=1575037869705">
            <a:extLst>
              <a:ext uri="{FF2B5EF4-FFF2-40B4-BE49-F238E27FC236}">
                <a16:creationId xmlns:a16="http://schemas.microsoft.com/office/drawing/2014/main" id="{A53F6C72-FD7B-469D-886C-948BEE1E23B5}"/>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1621669" y="5611030"/>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97" name="Straight Arrow Connector 96">
            <a:extLst>
              <a:ext uri="{FF2B5EF4-FFF2-40B4-BE49-F238E27FC236}">
                <a16:creationId xmlns:a16="http://schemas.microsoft.com/office/drawing/2014/main" id="{EAE4D6DD-B6C4-436E-96E7-8406E749ECDB}"/>
              </a:ext>
            </a:extLst>
          </p:cNvPr>
          <p:cNvCxnSpPr>
            <a:cxnSpLocks/>
          </p:cNvCxnSpPr>
          <p:nvPr/>
        </p:nvCxnSpPr>
        <p:spPr>
          <a:xfrm>
            <a:off x="21174019" y="7887027"/>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89D9AF97-167B-4F5C-9862-340502B71064}"/>
              </a:ext>
            </a:extLst>
          </p:cNvPr>
          <p:cNvSpPr txBox="1"/>
          <p:nvPr/>
        </p:nvSpPr>
        <p:spPr>
          <a:xfrm>
            <a:off x="27361378" y="7311327"/>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a:t>
            </a:r>
            <a:r>
              <a:rPr lang="en-US" sz="2800" dirty="0"/>
              <a:t>Vanessa Lucio</a:t>
            </a:r>
            <a:r>
              <a:rPr lang="en-US" sz="300" dirty="0"/>
              <a:t>          </a:t>
            </a:r>
          </a:p>
          <a:p>
            <a:r>
              <a:rPr lang="en-US" sz="100" dirty="0"/>
              <a:t>                                                                                                                                                                                                        </a:t>
            </a:r>
            <a:r>
              <a:rPr lang="en-US" sz="1800" dirty="0"/>
              <a:t>Project Manager</a:t>
            </a:r>
            <a:r>
              <a:rPr lang="en-US" sz="1600" dirty="0"/>
              <a:t>,</a:t>
            </a:r>
            <a:r>
              <a:rPr lang="en-US" sz="2400" dirty="0"/>
              <a:t> </a:t>
            </a:r>
            <a:r>
              <a:rPr lang="en-US" sz="1400" dirty="0"/>
              <a:t>MTY MEX</a:t>
            </a:r>
            <a:endParaRPr lang="en-US" sz="1800" dirty="0"/>
          </a:p>
          <a:p>
            <a:r>
              <a:rPr lang="en-US" sz="1800" dirty="0"/>
              <a:t>          CoS (SBO-REB), QVE</a:t>
            </a:r>
            <a:r>
              <a:rPr lang="en-US" dirty="0"/>
              <a:t>          </a:t>
            </a:r>
            <a:r>
              <a:rPr lang="en-US" sz="800" dirty="0"/>
              <a:t>   </a:t>
            </a:r>
          </a:p>
        </p:txBody>
      </p:sp>
      <p:pic>
        <p:nvPicPr>
          <p:cNvPr id="80" name="Picture 2" descr="https://ids.se.com/image/user_male_portrait?img_id=28752520&amp;img_id_token=Lwjjp%2FkpGi4WvkDo6XjsykHqlO0%3D&amp;t=1579616670543">
            <a:extLst>
              <a:ext uri="{FF2B5EF4-FFF2-40B4-BE49-F238E27FC236}">
                <a16:creationId xmlns:a16="http://schemas.microsoft.com/office/drawing/2014/main" id="{262B7421-AF05-411A-BE39-CAB582360D94}"/>
              </a:ext>
            </a:extLst>
          </p:cNvPr>
          <p:cNvPicPr preferRelativeResize="0">
            <a:picLocks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26761505" y="7217828"/>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92" name="Straight Arrow Connector 91">
            <a:extLst>
              <a:ext uri="{FF2B5EF4-FFF2-40B4-BE49-F238E27FC236}">
                <a16:creationId xmlns:a16="http://schemas.microsoft.com/office/drawing/2014/main" id="{74E04E1F-35AA-4D87-B19C-95FF056DC2B2}"/>
              </a:ext>
            </a:extLst>
          </p:cNvPr>
          <p:cNvCxnSpPr>
            <a:cxnSpLocks/>
          </p:cNvCxnSpPr>
          <p:nvPr/>
        </p:nvCxnSpPr>
        <p:spPr>
          <a:xfrm>
            <a:off x="26432874" y="9706211"/>
            <a:ext cx="51116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98" name="Picture 97">
            <a:extLst>
              <a:ext uri="{FF2B5EF4-FFF2-40B4-BE49-F238E27FC236}">
                <a16:creationId xmlns:a16="http://schemas.microsoft.com/office/drawing/2014/main" id="{17D7B061-5A7C-415B-844D-2437A058C3B2}"/>
              </a:ext>
            </a:extLst>
          </p:cNvPr>
          <p:cNvPicPr preferRelativeResize="0">
            <a:picLocks/>
          </p:cNvPicPr>
          <p:nvPr/>
        </p:nvPicPr>
        <p:blipFill rotWithShape="1">
          <a:blip r:embed="rId13"/>
          <a:srcRect l="10389" t="31541" r="78973" b="44510"/>
          <a:stretch/>
        </p:blipFill>
        <p:spPr>
          <a:xfrm>
            <a:off x="6433707" y="7258304"/>
            <a:ext cx="1124712" cy="1362456"/>
          </a:xfrm>
          <a:prstGeom prst="flowChartConnector">
            <a:avLst/>
          </a:prstGeom>
          <a:ln>
            <a:solidFill>
              <a:schemeClr val="accent1"/>
            </a:solidFill>
          </a:ln>
        </p:spPr>
      </p:pic>
      <p:pic>
        <p:nvPicPr>
          <p:cNvPr id="94" name="Picture 93">
            <a:extLst>
              <a:ext uri="{FF2B5EF4-FFF2-40B4-BE49-F238E27FC236}">
                <a16:creationId xmlns:a16="http://schemas.microsoft.com/office/drawing/2014/main" id="{475B39F7-BC42-4953-9C7B-630B3C691B8C}"/>
              </a:ext>
            </a:extLst>
          </p:cNvPr>
          <p:cNvPicPr preferRelativeResize="0">
            <a:picLocks/>
          </p:cNvPicPr>
          <p:nvPr/>
        </p:nvPicPr>
        <p:blipFill rotWithShape="1">
          <a:blip r:embed="rId13"/>
          <a:srcRect l="10389" t="31541" r="78973" b="44510"/>
          <a:stretch/>
        </p:blipFill>
        <p:spPr>
          <a:xfrm>
            <a:off x="6433707" y="8893690"/>
            <a:ext cx="1124712" cy="1362456"/>
          </a:xfrm>
          <a:prstGeom prst="flowChartConnector">
            <a:avLst/>
          </a:prstGeom>
          <a:ln>
            <a:solidFill>
              <a:schemeClr val="accent1"/>
            </a:solidFill>
          </a:ln>
        </p:spPr>
      </p:pic>
      <p:pic>
        <p:nvPicPr>
          <p:cNvPr id="106" name="Picture 105">
            <a:extLst>
              <a:ext uri="{FF2B5EF4-FFF2-40B4-BE49-F238E27FC236}">
                <a16:creationId xmlns:a16="http://schemas.microsoft.com/office/drawing/2014/main" id="{1F91341A-0A4C-460D-8621-8A66B1E8A866}"/>
              </a:ext>
            </a:extLst>
          </p:cNvPr>
          <p:cNvPicPr preferRelativeResize="0">
            <a:picLocks/>
          </p:cNvPicPr>
          <p:nvPr/>
        </p:nvPicPr>
        <p:blipFill rotWithShape="1">
          <a:blip r:embed="rId13"/>
          <a:srcRect l="10389" t="31541" r="78973" b="44510"/>
          <a:stretch/>
        </p:blipFill>
        <p:spPr>
          <a:xfrm>
            <a:off x="26717827" y="8887049"/>
            <a:ext cx="1124712" cy="1362456"/>
          </a:xfrm>
          <a:prstGeom prst="flowChartConnector">
            <a:avLst/>
          </a:prstGeom>
          <a:ln>
            <a:solidFill>
              <a:schemeClr val="accent1"/>
            </a:solidFill>
          </a:ln>
        </p:spPr>
      </p:pic>
      <p:pic>
        <p:nvPicPr>
          <p:cNvPr id="107" name="Picture 106">
            <a:extLst>
              <a:ext uri="{FF2B5EF4-FFF2-40B4-BE49-F238E27FC236}">
                <a16:creationId xmlns:a16="http://schemas.microsoft.com/office/drawing/2014/main" id="{DD7F9C78-B5F2-4028-8CF6-D0FA8B1EE80E}"/>
              </a:ext>
            </a:extLst>
          </p:cNvPr>
          <p:cNvPicPr preferRelativeResize="0">
            <a:picLocks/>
          </p:cNvPicPr>
          <p:nvPr/>
        </p:nvPicPr>
        <p:blipFill rotWithShape="1">
          <a:blip r:embed="rId13"/>
          <a:srcRect l="10389" t="31541" r="78973" b="44510"/>
          <a:stretch/>
        </p:blipFill>
        <p:spPr>
          <a:xfrm>
            <a:off x="1504141" y="8931190"/>
            <a:ext cx="1124712" cy="1362456"/>
          </a:xfrm>
          <a:prstGeom prst="flowChartConnector">
            <a:avLst/>
          </a:prstGeom>
          <a:ln>
            <a:solidFill>
              <a:schemeClr val="accent1"/>
            </a:solidFill>
          </a:ln>
        </p:spPr>
      </p:pic>
      <p:pic>
        <p:nvPicPr>
          <p:cNvPr id="116" name="Picture 115">
            <a:extLst>
              <a:ext uri="{FF2B5EF4-FFF2-40B4-BE49-F238E27FC236}">
                <a16:creationId xmlns:a16="http://schemas.microsoft.com/office/drawing/2014/main" id="{222C463C-A1D6-455F-AF01-1659650687A7}"/>
              </a:ext>
            </a:extLst>
          </p:cNvPr>
          <p:cNvPicPr preferRelativeResize="0">
            <a:picLocks/>
          </p:cNvPicPr>
          <p:nvPr/>
        </p:nvPicPr>
        <p:blipFill rotWithShape="1">
          <a:blip r:embed="rId13"/>
          <a:srcRect l="10389" t="31541" r="78973" b="44510"/>
          <a:stretch/>
        </p:blipFill>
        <p:spPr>
          <a:xfrm>
            <a:off x="11616076" y="7292949"/>
            <a:ext cx="1124712" cy="1362456"/>
          </a:xfrm>
          <a:prstGeom prst="flowChartConnector">
            <a:avLst/>
          </a:prstGeom>
          <a:ln>
            <a:solidFill>
              <a:schemeClr val="accent1"/>
            </a:solidFill>
          </a:ln>
        </p:spPr>
      </p:pic>
      <p:sp>
        <p:nvSpPr>
          <p:cNvPr id="86" name="TextBox 85">
            <a:extLst>
              <a:ext uri="{FF2B5EF4-FFF2-40B4-BE49-F238E27FC236}">
                <a16:creationId xmlns:a16="http://schemas.microsoft.com/office/drawing/2014/main" id="{E5F6BD08-B6EC-4A2E-B6AD-7C59051C7FE5}"/>
              </a:ext>
            </a:extLst>
          </p:cNvPr>
          <p:cNvSpPr txBox="1"/>
          <p:nvPr/>
        </p:nvSpPr>
        <p:spPr>
          <a:xfrm>
            <a:off x="22187348" y="9002290"/>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Open Position</a:t>
            </a:r>
          </a:p>
          <a:p>
            <a:pPr algn="l"/>
            <a:r>
              <a:rPr lang="en-US" sz="1800" dirty="0"/>
              <a:t>         Project Manager, MO USA</a:t>
            </a:r>
          </a:p>
          <a:p>
            <a:pPr algn="l"/>
            <a:r>
              <a:rPr lang="en-US" sz="1800" dirty="0"/>
              <a:t>         CoS (SBO-REB), QVE</a:t>
            </a:r>
          </a:p>
        </p:txBody>
      </p:sp>
      <p:pic>
        <p:nvPicPr>
          <p:cNvPr id="96" name="Picture 95">
            <a:extLst>
              <a:ext uri="{FF2B5EF4-FFF2-40B4-BE49-F238E27FC236}">
                <a16:creationId xmlns:a16="http://schemas.microsoft.com/office/drawing/2014/main" id="{49C49024-8E54-4B81-89B2-A0609634DC0A}"/>
              </a:ext>
            </a:extLst>
          </p:cNvPr>
          <p:cNvPicPr preferRelativeResize="0">
            <a:picLocks/>
          </p:cNvPicPr>
          <p:nvPr/>
        </p:nvPicPr>
        <p:blipFill rotWithShape="1">
          <a:blip r:embed="rId13"/>
          <a:srcRect l="10389" t="31541" r="78973" b="44510"/>
          <a:stretch/>
        </p:blipFill>
        <p:spPr>
          <a:xfrm>
            <a:off x="21539085" y="8850106"/>
            <a:ext cx="1124712" cy="1362456"/>
          </a:xfrm>
          <a:prstGeom prst="flowChartConnector">
            <a:avLst/>
          </a:prstGeom>
          <a:ln>
            <a:solidFill>
              <a:schemeClr val="accent1"/>
            </a:solidFill>
          </a:ln>
        </p:spPr>
      </p:pic>
      <p:cxnSp>
        <p:nvCxnSpPr>
          <p:cNvPr id="99" name="Straight Arrow Connector 98">
            <a:extLst>
              <a:ext uri="{FF2B5EF4-FFF2-40B4-BE49-F238E27FC236}">
                <a16:creationId xmlns:a16="http://schemas.microsoft.com/office/drawing/2014/main" id="{132482E0-8052-4ABD-BB77-2F296F88F014}"/>
              </a:ext>
            </a:extLst>
          </p:cNvPr>
          <p:cNvCxnSpPr>
            <a:cxnSpLocks/>
          </p:cNvCxnSpPr>
          <p:nvPr/>
        </p:nvCxnSpPr>
        <p:spPr>
          <a:xfrm>
            <a:off x="21161991" y="9539122"/>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2070</Words>
  <Application>Microsoft Office PowerPoint</Application>
  <PresentationFormat>Custom</PresentationFormat>
  <Paragraphs>523</Paragraphs>
  <Slides>8</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2020-08-21T21:33:16Z</dcterms:modified>
</cp:coreProperties>
</file>